
<file path=[Content_Types].xml><?xml version="1.0" encoding="utf-8"?>
<Types xmlns="http://schemas.openxmlformats.org/package/2006/content-types">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12">
          <p15:clr>
            <a:srgbClr val="A4A3A4"/>
          </p15:clr>
        </p15:guide>
        <p15:guide id="2" pos="3816">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ifdrD6dLypsi2IUrl7XrzKHOBe7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64509" autoAdjust="0"/>
  </p:normalViewPr>
  <p:slideViewPr>
    <p:cSldViewPr snapToGrid="0">
      <p:cViewPr varScale="1">
        <p:scale>
          <a:sx n="71" d="100"/>
          <a:sy n="71" d="100"/>
        </p:scale>
        <p:origin x="2082" y="72"/>
      </p:cViewPr>
      <p:guideLst>
        <p:guide orient="horz" pos="2112"/>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1" name="Google Shape;17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8" name="Google Shape;18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6" name="Google Shape;19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2" name="Google Shape;20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8" name="Google Shape;20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Clr>
                <a:schemeClr val="dk1"/>
              </a:buClr>
              <a:buFont typeface="Arial"/>
              <a:buNone/>
            </a:pPr>
            <a:endParaRPr dirty="0"/>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1" name="Google Shape;11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 name="Google Shape;1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8" name="Google Shape;1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u="sng" dirty="0"/>
          </a:p>
        </p:txBody>
      </p:sp>
      <p:sp>
        <p:nvSpPr>
          <p:cNvPr id="147" name="Google Shape;14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5" name="Google Shape;15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4" name="Google Shape;16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pic>
        <p:nvPicPr>
          <p:cNvPr id="20" name="Google Shape;20;p17"/>
          <p:cNvPicPr preferRelativeResize="0"/>
          <p:nvPr/>
        </p:nvPicPr>
        <p:blipFill rotWithShape="1">
          <a:blip r:embed="rId2">
            <a:alphaModFix/>
          </a:blip>
          <a:srcRect/>
          <a:stretch/>
        </p:blipFill>
        <p:spPr>
          <a:xfrm>
            <a:off x="13057" y="0"/>
            <a:ext cx="9144000" cy="6858000"/>
          </a:xfrm>
          <a:prstGeom prst="rect">
            <a:avLst/>
          </a:prstGeom>
          <a:noFill/>
          <a:ln>
            <a:noFill/>
          </a:ln>
        </p:spPr>
      </p:pic>
      <p:pic>
        <p:nvPicPr>
          <p:cNvPr id="21" name="Google Shape;21;p17"/>
          <p:cNvPicPr preferRelativeResize="0"/>
          <p:nvPr/>
        </p:nvPicPr>
        <p:blipFill rotWithShape="1">
          <a:blip r:embed="rId2">
            <a:alphaModFix/>
          </a:blip>
          <a:srcRect/>
          <a:stretch/>
        </p:blipFill>
        <p:spPr>
          <a:xfrm>
            <a:off x="3048000" y="0"/>
            <a:ext cx="9144000" cy="6858000"/>
          </a:xfrm>
          <a:prstGeom prst="rect">
            <a:avLst/>
          </a:prstGeom>
          <a:noFill/>
          <a:ln>
            <a:noFill/>
          </a:ln>
        </p:spPr>
      </p:pic>
      <p:sp>
        <p:nvSpPr>
          <p:cNvPr id="22" name="Google Shape;22;p17"/>
          <p:cNvSpPr txBox="1">
            <a:spLocks noGrp="1"/>
          </p:cNvSpPr>
          <p:nvPr>
            <p:ph type="body" idx="1"/>
          </p:nvPr>
        </p:nvSpPr>
        <p:spPr>
          <a:xfrm>
            <a:off x="609601" y="2079057"/>
            <a:ext cx="10744200" cy="409790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 name="Google Shape;2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26" name="Google Shape;26;p17"/>
          <p:cNvSpPr txBox="1">
            <a:spLocks noGrp="1"/>
          </p:cNvSpPr>
          <p:nvPr>
            <p:ph type="title"/>
          </p:nvPr>
        </p:nvSpPr>
        <p:spPr>
          <a:xfrm>
            <a:off x="500515" y="634631"/>
            <a:ext cx="10853286" cy="45363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7"/>
          <p:cNvSpPr/>
          <p:nvPr/>
        </p:nvSpPr>
        <p:spPr>
          <a:xfrm>
            <a:off x="616017" y="1533622"/>
            <a:ext cx="1094945" cy="10291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500515" y="634631"/>
            <a:ext cx="10853286" cy="45363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37" name="Google Shape;37;p19"/>
          <p:cNvSpPr/>
          <p:nvPr/>
        </p:nvSpPr>
        <p:spPr>
          <a:xfrm>
            <a:off x="510139" y="1328286"/>
            <a:ext cx="1405288" cy="59676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38"/>
        <p:cNvGrpSpPr/>
        <p:nvPr/>
      </p:nvGrpSpPr>
      <p:grpSpPr>
        <a:xfrm>
          <a:off x="0" y="0"/>
          <a:ext cx="0" cy="0"/>
          <a:chOff x="0" y="0"/>
          <a:chExt cx="0" cy="0"/>
        </a:xfrm>
      </p:grpSpPr>
      <p:sp>
        <p:nvSpPr>
          <p:cNvPr id="39" name="Google Shape;39;p20"/>
          <p:cNvSpPr txBox="1">
            <a:spLocks noGrp="1"/>
          </p:cNvSpPr>
          <p:nvPr>
            <p:ph type="body" idx="1"/>
          </p:nvPr>
        </p:nvSpPr>
        <p:spPr>
          <a:xfrm>
            <a:off x="702644" y="1681163"/>
            <a:ext cx="529493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20"/>
          <p:cNvSpPr txBox="1">
            <a:spLocks noGrp="1"/>
          </p:cNvSpPr>
          <p:nvPr>
            <p:ph type="body" idx="2"/>
          </p:nvPr>
        </p:nvSpPr>
        <p:spPr>
          <a:xfrm>
            <a:off x="702644" y="2505075"/>
            <a:ext cx="5294931"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sz="1800">
                <a:latin typeface="Arial"/>
                <a:ea typeface="Arial"/>
                <a:cs typeface="Arial"/>
                <a:sym typeface="Arial"/>
              </a:defRPr>
            </a:lvl2pPr>
            <a:lvl3pPr marL="1371600" lvl="2" indent="-330200" algn="l">
              <a:lnSpc>
                <a:spcPct val="90000"/>
              </a:lnSpc>
              <a:spcBef>
                <a:spcPts val="500"/>
              </a:spcBef>
              <a:spcAft>
                <a:spcPts val="0"/>
              </a:spcAft>
              <a:buClr>
                <a:schemeClr val="dk1"/>
              </a:buClr>
              <a:buSzPts val="1600"/>
              <a:buChar char="•"/>
              <a:defRPr sz="1600">
                <a:latin typeface="Arial"/>
                <a:ea typeface="Arial"/>
                <a:cs typeface="Arial"/>
                <a:sym typeface="Arial"/>
              </a:defRPr>
            </a:lvl3pPr>
            <a:lvl4pPr marL="1828800" lvl="3" indent="-317500" algn="l">
              <a:lnSpc>
                <a:spcPct val="90000"/>
              </a:lnSpc>
              <a:spcBef>
                <a:spcPts val="500"/>
              </a:spcBef>
              <a:spcAft>
                <a:spcPts val="0"/>
              </a:spcAft>
              <a:buClr>
                <a:schemeClr val="dk1"/>
              </a:buClr>
              <a:buSzPts val="1400"/>
              <a:buChar char="•"/>
              <a:defRPr sz="1400">
                <a:latin typeface="Arial"/>
                <a:ea typeface="Arial"/>
                <a:cs typeface="Arial"/>
                <a:sym typeface="Arial"/>
              </a:defRPr>
            </a:lvl4pPr>
            <a:lvl5pPr marL="2286000" lvl="4" indent="-317500" algn="l">
              <a:lnSpc>
                <a:spcPct val="90000"/>
              </a:lnSpc>
              <a:spcBef>
                <a:spcPts val="500"/>
              </a:spcBef>
              <a:spcAft>
                <a:spcPts val="0"/>
              </a:spcAft>
              <a:buClr>
                <a:schemeClr val="dk1"/>
              </a:buClr>
              <a:buSzPts val="1400"/>
              <a:buChar char="•"/>
              <a:defRPr sz="14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sz="1800">
                <a:latin typeface="Arial"/>
                <a:ea typeface="Arial"/>
                <a:cs typeface="Arial"/>
                <a:sym typeface="Arial"/>
              </a:defRPr>
            </a:lvl2pPr>
            <a:lvl3pPr marL="1371600" lvl="2" indent="-330200" algn="l">
              <a:lnSpc>
                <a:spcPct val="90000"/>
              </a:lnSpc>
              <a:spcBef>
                <a:spcPts val="500"/>
              </a:spcBef>
              <a:spcAft>
                <a:spcPts val="0"/>
              </a:spcAft>
              <a:buClr>
                <a:schemeClr val="dk1"/>
              </a:buClr>
              <a:buSzPts val="1600"/>
              <a:buChar char="•"/>
              <a:defRPr sz="1600">
                <a:latin typeface="Arial"/>
                <a:ea typeface="Arial"/>
                <a:cs typeface="Arial"/>
                <a:sym typeface="Arial"/>
              </a:defRPr>
            </a:lvl3pPr>
            <a:lvl4pPr marL="1828800" lvl="3" indent="-317500" algn="l">
              <a:lnSpc>
                <a:spcPct val="90000"/>
              </a:lnSpc>
              <a:spcBef>
                <a:spcPts val="500"/>
              </a:spcBef>
              <a:spcAft>
                <a:spcPts val="0"/>
              </a:spcAft>
              <a:buClr>
                <a:schemeClr val="dk1"/>
              </a:buClr>
              <a:buSzPts val="1400"/>
              <a:buChar char="•"/>
              <a:defRPr sz="1400">
                <a:latin typeface="Arial"/>
                <a:ea typeface="Arial"/>
                <a:cs typeface="Arial"/>
                <a:sym typeface="Arial"/>
              </a:defRPr>
            </a:lvl4pPr>
            <a:lvl5pPr marL="2286000" lvl="4" indent="-317500" algn="l">
              <a:lnSpc>
                <a:spcPct val="90000"/>
              </a:lnSpc>
              <a:spcBef>
                <a:spcPts val="500"/>
              </a:spcBef>
              <a:spcAft>
                <a:spcPts val="0"/>
              </a:spcAft>
              <a:buClr>
                <a:schemeClr val="dk1"/>
              </a:buClr>
              <a:buSzPts val="1400"/>
              <a:buChar char="•"/>
              <a:defRPr sz="14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5" name="Google Shape;4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46" name="Google Shape;46;p20"/>
          <p:cNvSpPr txBox="1">
            <a:spLocks noGrp="1"/>
          </p:cNvSpPr>
          <p:nvPr>
            <p:ph type="title"/>
          </p:nvPr>
        </p:nvSpPr>
        <p:spPr>
          <a:xfrm>
            <a:off x="500515" y="634631"/>
            <a:ext cx="10853286" cy="45363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0" name="Google Shape;50;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grpSp>
        <p:nvGrpSpPr>
          <p:cNvPr id="55" name="Google Shape;55;p22"/>
          <p:cNvGrpSpPr/>
          <p:nvPr/>
        </p:nvGrpSpPr>
        <p:grpSpPr>
          <a:xfrm>
            <a:off x="13057" y="5996538"/>
            <a:ext cx="12178943" cy="861461"/>
            <a:chOff x="13057" y="5996538"/>
            <a:chExt cx="12178943" cy="861461"/>
          </a:xfrm>
        </p:grpSpPr>
        <p:pic>
          <p:nvPicPr>
            <p:cNvPr id="56" name="Google Shape;56;p22"/>
            <p:cNvPicPr preferRelativeResize="0"/>
            <p:nvPr/>
          </p:nvPicPr>
          <p:blipFill rotWithShape="1">
            <a:blip r:embed="rId2">
              <a:alphaModFix/>
            </a:blip>
            <a:srcRect t="87439"/>
            <a:stretch/>
          </p:blipFill>
          <p:spPr>
            <a:xfrm>
              <a:off x="13057" y="5996538"/>
              <a:ext cx="9144000" cy="861461"/>
            </a:xfrm>
            <a:prstGeom prst="rect">
              <a:avLst/>
            </a:prstGeom>
            <a:noFill/>
            <a:ln>
              <a:noFill/>
            </a:ln>
          </p:spPr>
        </p:pic>
        <p:pic>
          <p:nvPicPr>
            <p:cNvPr id="57" name="Google Shape;57;p22"/>
            <p:cNvPicPr preferRelativeResize="0"/>
            <p:nvPr/>
          </p:nvPicPr>
          <p:blipFill rotWithShape="1">
            <a:blip r:embed="rId2">
              <a:alphaModFix/>
            </a:blip>
            <a:srcRect t="87439"/>
            <a:stretch/>
          </p:blipFill>
          <p:spPr>
            <a:xfrm>
              <a:off x="3048000" y="5996538"/>
              <a:ext cx="9144000" cy="861461"/>
            </a:xfrm>
            <a:prstGeom prst="rect">
              <a:avLst/>
            </a:prstGeom>
            <a:noFill/>
            <a:ln>
              <a:noFill/>
            </a:ln>
          </p:spPr>
        </p:pic>
      </p:grpSp>
      <p:sp>
        <p:nvSpPr>
          <p:cNvPr id="58" name="Google Shape;58;p22"/>
          <p:cNvSpPr/>
          <p:nvPr/>
        </p:nvSpPr>
        <p:spPr>
          <a:xfrm>
            <a:off x="0" y="0"/>
            <a:ext cx="12192000" cy="608729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9" name="Google Shape;59;p22"/>
          <p:cNvSpPr txBox="1">
            <a:spLocks noGrp="1"/>
          </p:cNvSpPr>
          <p:nvPr>
            <p:ph type="title"/>
          </p:nvPr>
        </p:nvSpPr>
        <p:spPr>
          <a:xfrm>
            <a:off x="831850" y="1049154"/>
            <a:ext cx="10515600" cy="269507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Arial"/>
              <a:buNone/>
              <a:defRPr sz="6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831850" y="4204452"/>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1" name="Google Shape;6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2" name="Google Shape;6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3"/>
          <p:cNvSpPr>
            <a:spLocks noGrp="1"/>
          </p:cNvSpPr>
          <p:nvPr>
            <p:ph type="pic" idx="2"/>
          </p:nvPr>
        </p:nvSpPr>
        <p:spPr>
          <a:xfrm>
            <a:off x="5183188" y="987425"/>
            <a:ext cx="6172200" cy="4873625"/>
          </a:xfrm>
          <a:prstGeom prst="rect">
            <a:avLst/>
          </a:prstGeom>
          <a:noFill/>
          <a:ln>
            <a:noFill/>
          </a:ln>
        </p:spPr>
      </p:sp>
      <p:sp>
        <p:nvSpPr>
          <p:cNvPr id="67" name="Google Shape;67;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9" name="Google Shape;6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24"/>
          <p:cNvSpPr txBox="1">
            <a:spLocks noGrp="1"/>
          </p:cNvSpPr>
          <p:nvPr>
            <p:ph type="title"/>
          </p:nvPr>
        </p:nvSpPr>
        <p:spPr>
          <a:xfrm>
            <a:off x="500515" y="634631"/>
            <a:ext cx="10853286" cy="45363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4"/>
          <p:cNvSpPr txBox="1">
            <a:spLocks noGrp="1"/>
          </p:cNvSpPr>
          <p:nvPr>
            <p:ph type="body" idx="1"/>
          </p:nvPr>
        </p:nvSpPr>
        <p:spPr>
          <a:xfrm rot="5400000">
            <a:off x="3932748" y="-1244090"/>
            <a:ext cx="4097906" cy="10744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5" name="Google Shape;7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1" name="Google Shape;8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6"/>
          <p:cNvGrpSpPr/>
          <p:nvPr/>
        </p:nvGrpSpPr>
        <p:grpSpPr>
          <a:xfrm>
            <a:off x="13057" y="0"/>
            <a:ext cx="12178943" cy="6858000"/>
            <a:chOff x="13057" y="0"/>
            <a:chExt cx="12178943" cy="6858000"/>
          </a:xfrm>
        </p:grpSpPr>
        <p:pic>
          <p:nvPicPr>
            <p:cNvPr id="11" name="Google Shape;11;p16"/>
            <p:cNvPicPr preferRelativeResize="0"/>
            <p:nvPr/>
          </p:nvPicPr>
          <p:blipFill rotWithShape="1">
            <a:blip r:embed="rId11">
              <a:alphaModFix/>
            </a:blip>
            <a:srcRect/>
            <a:stretch/>
          </p:blipFill>
          <p:spPr>
            <a:xfrm>
              <a:off x="13057" y="0"/>
              <a:ext cx="9144000" cy="6858000"/>
            </a:xfrm>
            <a:prstGeom prst="rect">
              <a:avLst/>
            </a:prstGeom>
            <a:noFill/>
            <a:ln>
              <a:noFill/>
            </a:ln>
          </p:spPr>
        </p:pic>
        <p:pic>
          <p:nvPicPr>
            <p:cNvPr id="12" name="Google Shape;12;p16"/>
            <p:cNvPicPr preferRelativeResize="0"/>
            <p:nvPr/>
          </p:nvPicPr>
          <p:blipFill rotWithShape="1">
            <a:blip r:embed="rId11">
              <a:alphaModFix/>
            </a:blip>
            <a:srcRect/>
            <a:stretch/>
          </p:blipFill>
          <p:spPr>
            <a:xfrm>
              <a:off x="3048000" y="0"/>
              <a:ext cx="9144000" cy="6858000"/>
            </a:xfrm>
            <a:prstGeom prst="rect">
              <a:avLst/>
            </a:prstGeom>
            <a:noFill/>
            <a:ln>
              <a:noFill/>
            </a:ln>
          </p:spPr>
        </p:pic>
      </p:grpSp>
      <p:sp>
        <p:nvSpPr>
          <p:cNvPr id="13" name="Google Shape;13;p16"/>
          <p:cNvSpPr txBox="1">
            <a:spLocks noGrp="1"/>
          </p:cNvSpPr>
          <p:nvPr>
            <p:ph type="title"/>
          </p:nvPr>
        </p:nvSpPr>
        <p:spPr>
          <a:xfrm>
            <a:off x="500515" y="634631"/>
            <a:ext cx="10853286" cy="45363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6"/>
          <p:cNvSpPr txBox="1">
            <a:spLocks noGrp="1"/>
          </p:cNvSpPr>
          <p:nvPr>
            <p:ph type="body" idx="1"/>
          </p:nvPr>
        </p:nvSpPr>
        <p:spPr>
          <a:xfrm>
            <a:off x="609601" y="2079057"/>
            <a:ext cx="10744200" cy="4097906"/>
          </a:xfrm>
          <a:prstGeom prst="rect">
            <a:avLst/>
          </a:prstGeom>
          <a:noFill/>
          <a:ln>
            <a:noFill/>
          </a:ln>
        </p:spPr>
        <p:txBody>
          <a:bodyPr spcFirstLastPara="1" wrap="square" lIns="91425" tIns="45700" rIns="91425" bIns="45700" anchor="t" anchorCtr="0">
            <a:normAutofit/>
          </a:bodyPr>
          <a:lstStyle>
            <a:lvl1pPr marL="457200" marR="0" lvl="0" indent="-317500" algn="l" rtl="0">
              <a:lnSpc>
                <a:spcPct val="90000"/>
              </a:lnSpc>
              <a:spcBef>
                <a:spcPts val="1000"/>
              </a:spcBef>
              <a:spcAft>
                <a:spcPts val="0"/>
              </a:spcAft>
              <a:buClr>
                <a:schemeClr val="dk1"/>
              </a:buClr>
              <a:buSzPts val="1400"/>
              <a:buFont typeface="Arial"/>
              <a:buChar char="•"/>
              <a:defRPr sz="1400" b="1"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6" name="Google Shape;1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7" name="Google Shape;1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8" name="Google Shape;18;p16"/>
          <p:cNvSpPr/>
          <p:nvPr/>
        </p:nvSpPr>
        <p:spPr>
          <a:xfrm>
            <a:off x="616017" y="1533622"/>
            <a:ext cx="1094945" cy="10291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bdijkstra@sbccd.edu" TargetMode="External"/><Relationship Id="rId7" Type="http://schemas.openxmlformats.org/officeDocument/2006/relationships/hyperlink" Target="mailto:sholloway@sbccd.edu"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mailto:emosley@sbccd.edu" TargetMode="External"/><Relationship Id="rId5" Type="http://schemas.openxmlformats.org/officeDocument/2006/relationships/hyperlink" Target="mailto:djgarcia@sbccd.edu" TargetMode="External"/><Relationship Id="rId4" Type="http://schemas.openxmlformats.org/officeDocument/2006/relationships/hyperlink" Target="mailto:sgibson@sbccd.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mailto:humanresources@sbccd.edu" TargetMode="External"/><Relationship Id="rId3" Type="http://schemas.openxmlformats.org/officeDocument/2006/relationships/slideLayout" Target="../slideLayouts/slideLayout3.xml"/><Relationship Id="rId7" Type="http://schemas.openxmlformats.org/officeDocument/2006/relationships/hyperlink" Target="https://sbccd.edu/district-services/human-resources/human-resources-forms.php" TargetMode="Externa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s://login.neogov.com/Signin" TargetMode="External"/><Relationship Id="rId5" Type="http://schemas.openxmlformats.org/officeDocument/2006/relationships/hyperlink" Target="https://www.schooljobs.com/careers/sbccd" TargetMode="External"/><Relationship Id="rId10" Type="http://schemas.openxmlformats.org/officeDocument/2006/relationships/image" Target="../media/image5.png"/><Relationship Id="rId4" Type="http://schemas.openxmlformats.org/officeDocument/2006/relationships/notesSlide" Target="../notesSlides/notesSlide7.xml"/><Relationship Id="rId9" Type="http://schemas.openxmlformats.org/officeDocument/2006/relationships/hyperlink" Target="https://sbccd.edu/district-services/human-resources/documents/equivalency-processs-and-form-2024.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p:nvPr/>
        </p:nvSpPr>
        <p:spPr>
          <a:xfrm>
            <a:off x="0" y="0"/>
            <a:ext cx="12192000" cy="608729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8" name="Google Shape;88;p1"/>
          <p:cNvSpPr txBox="1">
            <a:spLocks noGrp="1"/>
          </p:cNvSpPr>
          <p:nvPr>
            <p:ph type="title"/>
          </p:nvPr>
        </p:nvSpPr>
        <p:spPr>
          <a:xfrm>
            <a:off x="838200" y="1589318"/>
            <a:ext cx="10060172" cy="230891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6600"/>
              <a:buFont typeface="Arial"/>
              <a:buNone/>
            </a:pPr>
            <a:r>
              <a:rPr lang="en-US" sz="6600" b="1" dirty="0">
                <a:solidFill>
                  <a:schemeClr val="lt1"/>
                </a:solidFill>
                <a:latin typeface="Arial"/>
                <a:ea typeface="Arial"/>
                <a:cs typeface="Arial"/>
                <a:sym typeface="Arial"/>
              </a:rPr>
              <a:t>Application, Interview, and Hiring Workshop</a:t>
            </a:r>
            <a:br>
              <a:rPr lang="en-US" sz="8000" b="1" dirty="0">
                <a:latin typeface="Arial"/>
                <a:ea typeface="Arial"/>
                <a:cs typeface="Arial"/>
                <a:sym typeface="Arial"/>
              </a:rPr>
            </a:br>
            <a:endParaRPr sz="2000" b="1" dirty="0">
              <a:solidFill>
                <a:schemeClr val="lt1"/>
              </a:solidFill>
              <a:latin typeface="Arial"/>
              <a:ea typeface="Arial"/>
              <a:cs typeface="Arial"/>
              <a:sym typeface="Arial"/>
            </a:endParaRPr>
          </a:p>
        </p:txBody>
      </p:sp>
      <p:pic>
        <p:nvPicPr>
          <p:cNvPr id="89" name="Google Shape;89;p1" descr="People at a job interview"/>
          <p:cNvPicPr preferRelativeResize="0"/>
          <p:nvPr/>
        </p:nvPicPr>
        <p:blipFill rotWithShape="1">
          <a:blip r:embed="rId3">
            <a:alphaModFix/>
          </a:blip>
          <a:srcRect/>
          <a:stretch/>
        </p:blipFill>
        <p:spPr>
          <a:xfrm>
            <a:off x="627138" y="3624057"/>
            <a:ext cx="4377100" cy="2918066"/>
          </a:xfrm>
          <a:prstGeom prst="rect">
            <a:avLst/>
          </a:prstGeom>
          <a:noFill/>
          <a:ln>
            <a:noFill/>
          </a:ln>
        </p:spPr>
      </p:pic>
      <p:sp>
        <p:nvSpPr>
          <p:cNvPr id="90" name="Google Shape;90;p1"/>
          <p:cNvSpPr txBox="1"/>
          <p:nvPr/>
        </p:nvSpPr>
        <p:spPr>
          <a:xfrm>
            <a:off x="5423338" y="3898232"/>
            <a:ext cx="5969876" cy="61555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b="0" i="1" u="none" strike="noStrike" cap="none" dirty="0">
                <a:solidFill>
                  <a:schemeClr val="dk1"/>
                </a:solidFill>
                <a:latin typeface="Arial"/>
                <a:ea typeface="Arial"/>
                <a:cs typeface="Arial"/>
                <a:sym typeface="Arial"/>
              </a:rPr>
              <a:t>Preparing for upcoming interviews for </a:t>
            </a:r>
          </a:p>
          <a:p>
            <a:pPr marL="0" marR="0" lvl="0" indent="0" algn="ctr" rtl="0">
              <a:spcBef>
                <a:spcPts val="0"/>
              </a:spcBef>
              <a:spcAft>
                <a:spcPts val="0"/>
              </a:spcAft>
              <a:buNone/>
            </a:pPr>
            <a:r>
              <a:rPr lang="en-US" sz="2000" b="0" i="1" u="none" strike="noStrike" cap="none" dirty="0">
                <a:solidFill>
                  <a:schemeClr val="dk1"/>
                </a:solidFill>
                <a:latin typeface="Arial"/>
                <a:ea typeface="Arial"/>
                <a:cs typeface="Arial"/>
                <a:sym typeface="Arial"/>
              </a:rPr>
              <a:t>Faculty and Academic Management positions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p:nvPr/>
        </p:nvSpPr>
        <p:spPr>
          <a:xfrm>
            <a:off x="606324" y="-107004"/>
            <a:ext cx="3932237" cy="16002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3200"/>
              <a:buFont typeface="Arial"/>
              <a:buNone/>
            </a:pPr>
            <a:r>
              <a:rPr lang="en-US" sz="3200" b="1" dirty="0">
                <a:solidFill>
                  <a:schemeClr val="dk1"/>
                </a:solidFill>
                <a:latin typeface="Arial"/>
                <a:ea typeface="Arial"/>
                <a:cs typeface="Arial"/>
                <a:sym typeface="Arial"/>
              </a:rPr>
              <a:t>Interview Preparation:</a:t>
            </a:r>
            <a:endParaRPr dirty="0"/>
          </a:p>
        </p:txBody>
      </p:sp>
      <p:pic>
        <p:nvPicPr>
          <p:cNvPr id="174" name="Google Shape;174;p9"/>
          <p:cNvPicPr preferRelativeResize="0"/>
          <p:nvPr/>
        </p:nvPicPr>
        <p:blipFill rotWithShape="1">
          <a:blip r:embed="rId3">
            <a:alphaModFix/>
          </a:blip>
          <a:srcRect r="15463" b="-2"/>
          <a:stretch/>
        </p:blipFill>
        <p:spPr>
          <a:xfrm>
            <a:off x="5183188" y="987425"/>
            <a:ext cx="6172200" cy="4873625"/>
          </a:xfrm>
          <a:prstGeom prst="rect">
            <a:avLst/>
          </a:prstGeom>
          <a:noFill/>
          <a:ln>
            <a:noFill/>
          </a:ln>
        </p:spPr>
      </p:pic>
      <p:sp>
        <p:nvSpPr>
          <p:cNvPr id="175" name="Google Shape;175;p9"/>
          <p:cNvSpPr txBox="1"/>
          <p:nvPr/>
        </p:nvSpPr>
        <p:spPr>
          <a:xfrm>
            <a:off x="562549" y="1822640"/>
            <a:ext cx="4620639" cy="375955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00"/>
              <a:buFont typeface="Arial"/>
              <a:buNone/>
            </a:pPr>
            <a:endParaRPr sz="1600" b="0"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600"/>
              <a:buFont typeface="Arial"/>
              <a:buNone/>
            </a:pPr>
            <a:r>
              <a:rPr lang="en-US" sz="1600" b="1" u="sng" dirty="0">
                <a:solidFill>
                  <a:schemeClr val="dk1"/>
                </a:solidFill>
                <a:latin typeface="Arial"/>
                <a:ea typeface="Arial"/>
                <a:cs typeface="Arial"/>
                <a:sym typeface="Arial"/>
              </a:rPr>
              <a:t>Before the Interview:</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b="0" dirty="0">
                <a:solidFill>
                  <a:schemeClr val="dk1"/>
                </a:solidFill>
                <a:latin typeface="Arial"/>
                <a:ea typeface="Arial"/>
                <a:cs typeface="Arial"/>
                <a:sym typeface="Arial"/>
              </a:rPr>
              <a:t>Request Accommodations (if needed)</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b="0" dirty="0">
                <a:solidFill>
                  <a:schemeClr val="dk1"/>
                </a:solidFill>
                <a:latin typeface="Arial"/>
                <a:ea typeface="Arial"/>
                <a:cs typeface="Arial"/>
                <a:sym typeface="Arial"/>
              </a:rPr>
              <a:t>Review the Job Posting</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b="0" dirty="0">
                <a:solidFill>
                  <a:schemeClr val="dk1"/>
                </a:solidFill>
                <a:latin typeface="Arial"/>
                <a:ea typeface="Arial"/>
                <a:cs typeface="Arial"/>
                <a:sym typeface="Arial"/>
              </a:rPr>
              <a:t>Research the Institution</a:t>
            </a:r>
            <a:endParaRPr dirty="0"/>
          </a:p>
          <a:p>
            <a:pPr marL="228600" marR="0" lvl="0" indent="-127000" algn="l" rtl="0">
              <a:lnSpc>
                <a:spcPct val="90000"/>
              </a:lnSpc>
              <a:spcBef>
                <a:spcPts val="1000"/>
              </a:spcBef>
              <a:spcAft>
                <a:spcPts val="0"/>
              </a:spcAft>
              <a:buClr>
                <a:schemeClr val="dk1"/>
              </a:buClr>
              <a:buSzPts val="1600"/>
              <a:buFont typeface="Arial"/>
              <a:buNone/>
            </a:pPr>
            <a:endParaRPr sz="1600" b="0" u="sng"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600"/>
              <a:buFont typeface="Arial"/>
              <a:buNone/>
            </a:pPr>
            <a:r>
              <a:rPr lang="en-US" sz="1600" b="1" u="sng" dirty="0">
                <a:solidFill>
                  <a:schemeClr val="dk1"/>
                </a:solidFill>
                <a:latin typeface="Arial"/>
                <a:ea typeface="Arial"/>
                <a:cs typeface="Arial"/>
                <a:sym typeface="Arial"/>
              </a:rPr>
              <a:t>What to Prepare For:</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b="0" dirty="0">
                <a:solidFill>
                  <a:schemeClr val="dk1"/>
                </a:solidFill>
                <a:latin typeface="Arial"/>
                <a:ea typeface="Arial"/>
                <a:cs typeface="Arial"/>
                <a:sym typeface="Arial"/>
              </a:rPr>
              <a:t>Teaching Demonstration/ Presentation</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b="0" dirty="0">
                <a:solidFill>
                  <a:schemeClr val="dk1"/>
                </a:solidFill>
                <a:latin typeface="Arial"/>
                <a:ea typeface="Arial"/>
                <a:cs typeface="Arial"/>
                <a:sym typeface="Arial"/>
              </a:rPr>
              <a:t>Writing Exercise</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5825249" y="432470"/>
            <a:ext cx="5585754" cy="559739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b="1" u="sng" dirty="0">
                <a:solidFill>
                  <a:schemeClr val="dk1"/>
                </a:solidFill>
                <a:latin typeface="Arial"/>
                <a:ea typeface="Arial"/>
                <a:cs typeface="Arial"/>
                <a:sym typeface="Arial"/>
              </a:rPr>
              <a:t>Mental Preparation:</a:t>
            </a:r>
            <a:endParaRPr dirty="0"/>
          </a:p>
          <a:p>
            <a:pPr marL="228600" marR="0" lvl="1" indent="-228600" algn="l" rtl="0">
              <a:lnSpc>
                <a:spcPct val="90000"/>
              </a:lnSpc>
              <a:spcBef>
                <a:spcPts val="100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Knowledge of position &amp; organization</a:t>
            </a:r>
            <a:endParaRPr dirty="0"/>
          </a:p>
          <a:p>
            <a:pPr marL="228600" marR="0" lvl="1" indent="-228600" algn="l" rtl="0">
              <a:lnSpc>
                <a:spcPct val="90000"/>
              </a:lnSpc>
              <a:spcBef>
                <a:spcPts val="100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Practice a mock interview</a:t>
            </a:r>
            <a:endParaRPr dirty="0"/>
          </a:p>
          <a:p>
            <a:pPr marL="228600" marR="0" lvl="1" indent="-228600" algn="l" rtl="0">
              <a:lnSpc>
                <a:spcPct val="90000"/>
              </a:lnSpc>
              <a:spcBef>
                <a:spcPts val="100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Prepare any questions you have for the interview panel.</a:t>
            </a:r>
            <a:endParaRPr dirty="0"/>
          </a:p>
          <a:p>
            <a:pPr marL="0" marR="0" lvl="0" indent="0" algn="l" rtl="0">
              <a:lnSpc>
                <a:spcPct val="90000"/>
              </a:lnSpc>
              <a:spcBef>
                <a:spcPts val="1000"/>
              </a:spcBef>
              <a:spcAft>
                <a:spcPts val="0"/>
              </a:spcAft>
              <a:buClr>
                <a:schemeClr val="dk1"/>
              </a:buClr>
              <a:buSzPts val="1600"/>
              <a:buFont typeface="Arial"/>
              <a:buNone/>
            </a:pPr>
            <a:endParaRPr sz="1600" b="1"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600"/>
              <a:buFont typeface="Arial"/>
              <a:buNone/>
            </a:pPr>
            <a:r>
              <a:rPr lang="en-US" sz="1600" b="1" u="sng" dirty="0">
                <a:solidFill>
                  <a:schemeClr val="dk1"/>
                </a:solidFill>
                <a:latin typeface="Arial"/>
                <a:ea typeface="Arial"/>
                <a:cs typeface="Arial"/>
                <a:sym typeface="Arial"/>
              </a:rPr>
              <a:t>In the Interview:</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dirty="0">
                <a:solidFill>
                  <a:schemeClr val="dk1"/>
                </a:solidFill>
                <a:latin typeface="Arial"/>
                <a:ea typeface="Arial"/>
                <a:cs typeface="Arial"/>
                <a:sym typeface="Arial"/>
              </a:rPr>
              <a:t>Introduce yourself confidently.</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dirty="0">
                <a:solidFill>
                  <a:schemeClr val="dk1"/>
                </a:solidFill>
                <a:latin typeface="Arial"/>
                <a:ea typeface="Arial"/>
                <a:cs typeface="Arial"/>
                <a:sym typeface="Arial"/>
              </a:rPr>
              <a:t>Maintain eye contact.</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dirty="0">
                <a:solidFill>
                  <a:schemeClr val="dk1"/>
                </a:solidFill>
                <a:latin typeface="Arial"/>
                <a:ea typeface="Arial"/>
                <a:cs typeface="Arial"/>
                <a:sym typeface="Arial"/>
              </a:rPr>
              <a:t>Answering Multi-Part Prompts.</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dirty="0">
                <a:solidFill>
                  <a:schemeClr val="dk1"/>
                </a:solidFill>
                <a:latin typeface="Arial"/>
                <a:ea typeface="Arial"/>
                <a:cs typeface="Arial"/>
                <a:sym typeface="Arial"/>
              </a:rPr>
              <a:t>Listen carefully and take notes if needed.</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dirty="0">
                <a:solidFill>
                  <a:schemeClr val="dk1"/>
                </a:solidFill>
                <a:latin typeface="Arial"/>
                <a:ea typeface="Arial"/>
                <a:cs typeface="Arial"/>
                <a:sym typeface="Arial"/>
              </a:rPr>
              <a:t>Use specific examples from your experience to demonstrate knowledge, skills, and abilities (KSAs).</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dirty="0">
                <a:solidFill>
                  <a:schemeClr val="dk1"/>
                </a:solidFill>
                <a:latin typeface="Arial"/>
                <a:ea typeface="Arial"/>
                <a:cs typeface="Arial"/>
                <a:sym typeface="Arial"/>
              </a:rPr>
              <a:t>Never assume the interviewer is a subject matter expert. Don’t use abbreviations!</a:t>
            </a:r>
            <a:endParaRPr dirty="0"/>
          </a:p>
          <a:p>
            <a:pPr marL="0" marR="0" lvl="0" indent="0" algn="l" rtl="0">
              <a:lnSpc>
                <a:spcPct val="90000"/>
              </a:lnSpc>
              <a:spcBef>
                <a:spcPts val="1000"/>
              </a:spcBef>
              <a:spcAft>
                <a:spcPts val="0"/>
              </a:spcAft>
              <a:buClr>
                <a:schemeClr val="dk1"/>
              </a:buClr>
              <a:buSzPts val="1600"/>
              <a:buFont typeface="Arial"/>
              <a:buNone/>
            </a:pPr>
            <a:endParaRPr sz="1600" dirty="0">
              <a:solidFill>
                <a:schemeClr val="dk1"/>
              </a:solidFill>
              <a:latin typeface="Calibri"/>
              <a:ea typeface="Calibri"/>
              <a:cs typeface="Calibri"/>
              <a:sym typeface="Calibri"/>
            </a:endParaRPr>
          </a:p>
          <a:p>
            <a:pPr marL="228600" marR="0" lvl="0" indent="-127000" algn="l" rtl="0">
              <a:lnSpc>
                <a:spcPct val="90000"/>
              </a:lnSpc>
              <a:spcBef>
                <a:spcPts val="1000"/>
              </a:spcBef>
              <a:spcAft>
                <a:spcPts val="0"/>
              </a:spcAft>
              <a:buClr>
                <a:schemeClr val="dk1"/>
              </a:buClr>
              <a:buSzPts val="1600"/>
              <a:buFont typeface="Arial"/>
              <a:buNone/>
            </a:pPr>
            <a:endParaRPr sz="1600" dirty="0">
              <a:solidFill>
                <a:schemeClr val="dk1"/>
              </a:solidFill>
              <a:latin typeface="Arial"/>
              <a:ea typeface="Arial"/>
              <a:cs typeface="Arial"/>
              <a:sym typeface="Arial"/>
            </a:endParaRPr>
          </a:p>
        </p:txBody>
      </p:sp>
      <p:sp>
        <p:nvSpPr>
          <p:cNvPr id="182" name="Google Shape;182;p10"/>
          <p:cNvSpPr txBox="1"/>
          <p:nvPr/>
        </p:nvSpPr>
        <p:spPr>
          <a:xfrm>
            <a:off x="423065" y="1673972"/>
            <a:ext cx="4834647" cy="3945391"/>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b="1" i="0" u="sng" strike="noStrike" cap="none" dirty="0">
                <a:solidFill>
                  <a:schemeClr val="dk1"/>
                </a:solidFill>
                <a:latin typeface="Arial"/>
                <a:ea typeface="Arial"/>
                <a:cs typeface="Arial"/>
                <a:sym typeface="Arial"/>
              </a:rPr>
              <a:t>Situational Knowledge:</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i="0" u="none" strike="noStrike" cap="none" dirty="0">
                <a:solidFill>
                  <a:schemeClr val="dk1"/>
                </a:solidFill>
                <a:latin typeface="Arial"/>
                <a:ea typeface="Arial"/>
                <a:cs typeface="Arial"/>
                <a:sym typeface="Arial"/>
              </a:rPr>
              <a:t>Thoroughly read through the details regarding your interview prior to your interview day. </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i="0" u="none" strike="noStrike" cap="none" dirty="0">
                <a:solidFill>
                  <a:schemeClr val="dk1"/>
                </a:solidFill>
                <a:latin typeface="Arial"/>
                <a:ea typeface="Arial"/>
                <a:cs typeface="Arial"/>
                <a:sym typeface="Arial"/>
              </a:rPr>
              <a:t>Arrive early! Prepare for parking!</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dirty="0">
                <a:solidFill>
                  <a:schemeClr val="dk1"/>
                </a:solidFill>
                <a:latin typeface="Arial"/>
                <a:ea typeface="Arial"/>
                <a:cs typeface="Arial"/>
                <a:sym typeface="Arial"/>
              </a:rPr>
              <a:t>Plan to not be in a rush, interviews may be behind schedule.</a:t>
            </a:r>
            <a:r>
              <a:rPr lang="en-US" sz="1600" i="0" u="none" strike="noStrike" cap="none" dirty="0">
                <a:solidFill>
                  <a:schemeClr val="dk1"/>
                </a:solidFill>
                <a:latin typeface="Arial"/>
                <a:ea typeface="Arial"/>
                <a:cs typeface="Arial"/>
                <a:sym typeface="Arial"/>
              </a:rPr>
              <a:t> </a:t>
            </a:r>
            <a:endParaRPr dirty="0"/>
          </a:p>
          <a:p>
            <a:pPr marL="228600" marR="0" lvl="0" indent="-127000" algn="l" rtl="0">
              <a:lnSpc>
                <a:spcPct val="90000"/>
              </a:lnSpc>
              <a:spcBef>
                <a:spcPts val="1000"/>
              </a:spcBef>
              <a:spcAft>
                <a:spcPts val="0"/>
              </a:spcAft>
              <a:buClr>
                <a:schemeClr val="dk1"/>
              </a:buClr>
              <a:buSzPts val="1600"/>
              <a:buFont typeface="Arial"/>
              <a:buNone/>
            </a:pPr>
            <a:endParaRPr sz="1600" b="1"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600"/>
              <a:buFont typeface="Arial"/>
              <a:buNone/>
            </a:pPr>
            <a:r>
              <a:rPr lang="en-US" sz="1600" b="1" i="0" u="sng" strike="noStrike" cap="none" dirty="0">
                <a:solidFill>
                  <a:schemeClr val="dk1"/>
                </a:solidFill>
                <a:latin typeface="Arial"/>
                <a:ea typeface="Arial"/>
                <a:cs typeface="Arial"/>
                <a:sym typeface="Arial"/>
              </a:rPr>
              <a:t>Physical Preparation:</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dirty="0">
                <a:solidFill>
                  <a:schemeClr val="dk1"/>
                </a:solidFill>
                <a:latin typeface="Arial"/>
                <a:ea typeface="Arial"/>
                <a:cs typeface="Arial"/>
                <a:sym typeface="Arial"/>
              </a:rPr>
              <a:t>Dress for success</a:t>
            </a:r>
            <a:endParaRPr sz="1600" b="1" i="0" u="none" strike="noStrike" cap="none" dirty="0">
              <a:solidFill>
                <a:schemeClr val="dk1"/>
              </a:solidFill>
              <a:latin typeface="Arial"/>
              <a:ea typeface="Arial"/>
              <a:cs typeface="Arial"/>
              <a:sym typeface="Arial"/>
            </a:endParaRPr>
          </a:p>
        </p:txBody>
      </p:sp>
      <p:pic>
        <p:nvPicPr>
          <p:cNvPr id="183" name="Google Shape;183;p10"/>
          <p:cNvPicPr preferRelativeResize="0"/>
          <p:nvPr/>
        </p:nvPicPr>
        <p:blipFill rotWithShape="1">
          <a:blip r:embed="rId3">
            <a:alphaModFix/>
          </a:blip>
          <a:srcRect t="11394"/>
          <a:stretch/>
        </p:blipFill>
        <p:spPr>
          <a:xfrm rot="491434">
            <a:off x="3223995" y="575096"/>
            <a:ext cx="2079553" cy="1079760"/>
          </a:xfrm>
          <a:prstGeom prst="rect">
            <a:avLst/>
          </a:prstGeom>
          <a:noFill/>
          <a:ln w="88900" cap="sq" cmpd="thickThin">
            <a:solidFill>
              <a:srgbClr val="000000"/>
            </a:solidFill>
            <a:prstDash val="solid"/>
            <a:miter lim="800000"/>
            <a:headEnd type="none" w="sm" len="sm"/>
            <a:tailEnd type="none" w="sm" len="sm"/>
          </a:ln>
        </p:spPr>
      </p:pic>
      <p:sp>
        <p:nvSpPr>
          <p:cNvPr id="184" name="Google Shape;184;p10"/>
          <p:cNvSpPr txBox="1"/>
          <p:nvPr/>
        </p:nvSpPr>
        <p:spPr>
          <a:xfrm>
            <a:off x="500515" y="634631"/>
            <a:ext cx="10853286" cy="45363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500"/>
              <a:buFont typeface="Arial"/>
              <a:buNone/>
            </a:pPr>
            <a:r>
              <a:rPr lang="en-US" sz="2500" b="1" dirty="0">
                <a:solidFill>
                  <a:schemeClr val="dk1"/>
                </a:solidFill>
                <a:latin typeface="Arial"/>
                <a:ea typeface="Arial"/>
                <a:cs typeface="Arial"/>
                <a:sym typeface="Arial"/>
              </a:rPr>
              <a:t>Interview Tips: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2"/>
          <p:cNvSpPr txBox="1"/>
          <p:nvPr/>
        </p:nvSpPr>
        <p:spPr>
          <a:xfrm>
            <a:off x="575634" y="389966"/>
            <a:ext cx="10706448" cy="810156"/>
          </a:xfrm>
          <a:prstGeom prst="rect">
            <a:avLst/>
          </a:prstGeom>
          <a:noFill/>
          <a:ln>
            <a:noFill/>
          </a:ln>
        </p:spPr>
        <p:txBody>
          <a:bodyPr spcFirstLastPara="1" wrap="square" lIns="91425" tIns="45700" rIns="91425" bIns="45700" anchor="t" anchorCtr="0">
            <a:normAutofit fontScale="67500" lnSpcReduction="20000"/>
          </a:bodyPr>
          <a:lstStyle/>
          <a:p>
            <a:pPr marL="0" marR="0" lvl="0" indent="0" algn="l" rtl="0">
              <a:lnSpc>
                <a:spcPct val="90000"/>
              </a:lnSpc>
              <a:spcBef>
                <a:spcPts val="0"/>
              </a:spcBef>
              <a:spcAft>
                <a:spcPts val="0"/>
              </a:spcAft>
              <a:buClr>
                <a:schemeClr val="dk1"/>
              </a:buClr>
              <a:buSzPct val="100000"/>
              <a:buFont typeface="Arial"/>
              <a:buNone/>
            </a:pPr>
            <a:r>
              <a:rPr lang="en-US" sz="3200" b="1" dirty="0">
                <a:solidFill>
                  <a:schemeClr val="dk1"/>
                </a:solidFill>
                <a:latin typeface="Arial"/>
                <a:ea typeface="Arial"/>
                <a:cs typeface="Arial"/>
                <a:sym typeface="Arial"/>
              </a:rPr>
              <a:t>Interview Question </a:t>
            </a:r>
            <a:r>
              <a:rPr lang="en-US" sz="3200" b="1" u="sng" dirty="0">
                <a:solidFill>
                  <a:schemeClr val="dk1"/>
                </a:solidFill>
                <a:latin typeface="Arial"/>
                <a:ea typeface="Arial"/>
                <a:cs typeface="Arial"/>
                <a:sym typeface="Arial"/>
              </a:rPr>
              <a:t>Samples</a:t>
            </a:r>
            <a:r>
              <a:rPr lang="en-US" sz="3200" b="1" dirty="0">
                <a:solidFill>
                  <a:schemeClr val="dk1"/>
                </a:solidFill>
                <a:latin typeface="Arial"/>
                <a:ea typeface="Arial"/>
                <a:cs typeface="Arial"/>
                <a:sym typeface="Arial"/>
              </a:rPr>
              <a:t>:</a:t>
            </a:r>
          </a:p>
          <a:p>
            <a:pPr marL="0" marR="0" lvl="0" indent="0" algn="l" rtl="0">
              <a:lnSpc>
                <a:spcPct val="90000"/>
              </a:lnSpc>
              <a:spcBef>
                <a:spcPts val="0"/>
              </a:spcBef>
              <a:spcAft>
                <a:spcPts val="0"/>
              </a:spcAft>
              <a:buClr>
                <a:schemeClr val="dk1"/>
              </a:buClr>
              <a:buSzPct val="100000"/>
              <a:buFont typeface="Arial"/>
              <a:buNone/>
            </a:pPr>
            <a:endParaRPr lang="en-US" sz="3200" b="1"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ct val="100000"/>
              <a:buFont typeface="Arial"/>
              <a:buNone/>
            </a:pPr>
            <a:r>
              <a:rPr lang="en-US" sz="3000" b="1" i="1" dirty="0">
                <a:solidFill>
                  <a:schemeClr val="dk1"/>
                </a:solidFill>
              </a:rPr>
              <a:t>*Please note, these questions are samples and are not used in active recruitments.</a:t>
            </a:r>
            <a:endParaRPr sz="1200" i="1" dirty="0"/>
          </a:p>
        </p:txBody>
      </p:sp>
      <p:sp>
        <p:nvSpPr>
          <p:cNvPr id="191" name="Google Shape;191;p12"/>
          <p:cNvSpPr txBox="1"/>
          <p:nvPr/>
        </p:nvSpPr>
        <p:spPr>
          <a:xfrm>
            <a:off x="-916990" y="948904"/>
            <a:ext cx="8032338" cy="503673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600"/>
              <a:buFont typeface="Arial"/>
              <a:buNone/>
            </a:pPr>
            <a:endParaRPr sz="1600" b="1"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100"/>
              <a:buFont typeface="Arial"/>
              <a:buNone/>
            </a:pPr>
            <a:endParaRPr sz="1100" b="0"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100"/>
              <a:buFont typeface="Arial"/>
              <a:buNone/>
            </a:pPr>
            <a:endParaRPr sz="1100" b="0" dirty="0">
              <a:solidFill>
                <a:schemeClr val="dk1"/>
              </a:solidFill>
              <a:latin typeface="Arial"/>
              <a:ea typeface="Arial"/>
              <a:cs typeface="Arial"/>
              <a:sym typeface="Arial"/>
            </a:endParaRPr>
          </a:p>
        </p:txBody>
      </p:sp>
      <p:sp>
        <p:nvSpPr>
          <p:cNvPr id="192" name="Google Shape;192;p12"/>
          <p:cNvSpPr/>
          <p:nvPr/>
        </p:nvSpPr>
        <p:spPr>
          <a:xfrm>
            <a:off x="478972" y="1451336"/>
            <a:ext cx="11137394" cy="4031873"/>
          </a:xfrm>
          <a:prstGeom prst="rect">
            <a:avLst/>
          </a:prstGeom>
          <a:noFill/>
          <a:ln>
            <a:noFill/>
          </a:ln>
        </p:spPr>
        <p:txBody>
          <a:bodyPr spcFirstLastPara="1" wrap="square" lIns="91425" tIns="45700" rIns="91425" bIns="45700" anchor="ctr" anchorCtr="0">
            <a:spAutoFit/>
          </a:bodyPr>
          <a:lstStyle/>
          <a:p>
            <a:pPr marL="342900" marR="0" lvl="0" indent="-342900" algn="l" rtl="0">
              <a:spcBef>
                <a:spcPts val="0"/>
              </a:spcBef>
              <a:spcAft>
                <a:spcPts val="0"/>
              </a:spcAft>
              <a:buClr>
                <a:schemeClr val="dk1"/>
              </a:buClr>
              <a:buSzPts val="1600"/>
              <a:buFont typeface="Calibri"/>
              <a:buAutoNum type="arabicPeriod"/>
            </a:pPr>
            <a:r>
              <a:rPr lang="en-US" sz="1600" dirty="0">
                <a:solidFill>
                  <a:schemeClr val="dk1"/>
                </a:solidFill>
                <a:latin typeface="Arial"/>
                <a:ea typeface="Arial"/>
                <a:cs typeface="Arial"/>
                <a:sym typeface="Arial"/>
              </a:rPr>
              <a:t>Please share your background and experience that have prepared you for the position of Assistant Professor, XXX.</a:t>
            </a:r>
            <a:endParaRPr dirty="0"/>
          </a:p>
          <a:p>
            <a:pPr marL="342900" marR="0" lvl="0" indent="-342900" algn="l" rtl="0">
              <a:spcBef>
                <a:spcPts val="0"/>
              </a:spcBef>
              <a:spcAft>
                <a:spcPts val="0"/>
              </a:spcAft>
              <a:buClr>
                <a:schemeClr val="dk1"/>
              </a:buClr>
              <a:buSzPts val="1600"/>
              <a:buFont typeface="Calibri"/>
              <a:buAutoNum type="arabicPeriod"/>
            </a:pPr>
            <a:r>
              <a:rPr lang="en-US" sz="1600" dirty="0">
                <a:solidFill>
                  <a:schemeClr val="dk1"/>
                </a:solidFill>
                <a:latin typeface="Arial"/>
                <a:ea typeface="Arial"/>
                <a:cs typeface="Arial"/>
                <a:sym typeface="Arial"/>
              </a:rPr>
              <a:t>What instructional techniques and strategies have you found most effective in the classroom and laboratory settings?</a:t>
            </a:r>
            <a:endParaRPr dirty="0"/>
          </a:p>
          <a:p>
            <a:pPr marL="342900" marR="0" lvl="0" indent="-342900" algn="l" rtl="0">
              <a:spcBef>
                <a:spcPts val="0"/>
              </a:spcBef>
              <a:spcAft>
                <a:spcPts val="0"/>
              </a:spcAft>
              <a:buClr>
                <a:schemeClr val="dk1"/>
              </a:buClr>
              <a:buSzPts val="1600"/>
              <a:buFont typeface="Calibri"/>
              <a:buAutoNum type="arabicPeriod"/>
            </a:pPr>
            <a:r>
              <a:rPr lang="en-US" sz="1600" dirty="0">
                <a:solidFill>
                  <a:schemeClr val="dk1"/>
                </a:solidFill>
                <a:latin typeface="Arial"/>
                <a:ea typeface="Arial"/>
                <a:cs typeface="Arial"/>
                <a:sym typeface="Arial"/>
              </a:rPr>
              <a:t>How might you adapt your teaching approach to meet the needs of a diverse student population?</a:t>
            </a:r>
            <a:endParaRPr dirty="0"/>
          </a:p>
          <a:p>
            <a:pPr marL="342900" marR="0" lvl="0" indent="-342900" algn="l" rtl="0">
              <a:spcBef>
                <a:spcPts val="0"/>
              </a:spcBef>
              <a:spcAft>
                <a:spcPts val="0"/>
              </a:spcAft>
              <a:buClr>
                <a:schemeClr val="dk1"/>
              </a:buClr>
              <a:buSzPts val="1600"/>
              <a:buFont typeface="Calibri"/>
              <a:buAutoNum type="arabicPeriod"/>
            </a:pPr>
            <a:r>
              <a:rPr lang="en-US" sz="1600" dirty="0">
                <a:solidFill>
                  <a:schemeClr val="dk1"/>
                </a:solidFill>
                <a:latin typeface="Arial"/>
                <a:ea typeface="Arial"/>
                <a:cs typeface="Arial"/>
                <a:sym typeface="Arial"/>
              </a:rPr>
              <a:t>What technologies do you employ in your classes? Describe how these technologies enhance student learning and engagement in both onsite and online classrooms.</a:t>
            </a:r>
            <a:endParaRPr dirty="0"/>
          </a:p>
          <a:p>
            <a:pPr marL="342900" marR="0" lvl="0" indent="-342900" algn="l" rtl="0">
              <a:spcBef>
                <a:spcPts val="0"/>
              </a:spcBef>
              <a:spcAft>
                <a:spcPts val="0"/>
              </a:spcAft>
              <a:buClr>
                <a:schemeClr val="dk1"/>
              </a:buClr>
              <a:buSzPts val="1600"/>
              <a:buFont typeface="Calibri"/>
              <a:buAutoNum type="arabicPeriod"/>
            </a:pPr>
            <a:r>
              <a:rPr lang="en-US" sz="1600" dirty="0">
                <a:solidFill>
                  <a:schemeClr val="dk1"/>
                </a:solidFill>
                <a:latin typeface="Arial"/>
                <a:ea typeface="Arial"/>
                <a:cs typeface="Arial"/>
                <a:sym typeface="Arial"/>
              </a:rPr>
              <a:t>Tell us about a time you disagreed with a colleague regarding a teaching or learning approach. How did you handle the situation?</a:t>
            </a:r>
            <a:endParaRPr dirty="0"/>
          </a:p>
          <a:p>
            <a:pPr marL="342900" marR="0" lvl="0" indent="-342900" algn="l" rtl="0">
              <a:spcBef>
                <a:spcPts val="0"/>
              </a:spcBef>
              <a:spcAft>
                <a:spcPts val="0"/>
              </a:spcAft>
              <a:buClr>
                <a:schemeClr val="dk1"/>
              </a:buClr>
              <a:buSzPts val="1600"/>
              <a:buFont typeface="Calibri"/>
              <a:buAutoNum type="arabicPeriod"/>
            </a:pPr>
            <a:r>
              <a:rPr lang="en-US" sz="1600" dirty="0">
                <a:solidFill>
                  <a:schemeClr val="dk1"/>
                </a:solidFill>
                <a:latin typeface="Arial"/>
                <a:ea typeface="Arial"/>
                <a:cs typeface="Arial"/>
                <a:sym typeface="Arial"/>
              </a:rPr>
              <a:t>The California Community Colleges Chancellor’s Office has mandated that all colleges address and eliminate equity gaps in educational attainment, with particular attention to Black and Latinx students. How will you integrate strategies to address this in your instructional environment?</a:t>
            </a:r>
            <a:endParaRPr dirty="0"/>
          </a:p>
          <a:p>
            <a:pPr marL="342900" marR="0" lvl="0" indent="-342900" algn="l" rtl="0">
              <a:spcBef>
                <a:spcPts val="0"/>
              </a:spcBef>
              <a:spcAft>
                <a:spcPts val="0"/>
              </a:spcAft>
              <a:buClr>
                <a:schemeClr val="dk1"/>
              </a:buClr>
              <a:buSzPts val="1600"/>
              <a:buFont typeface="Calibri"/>
              <a:buAutoNum type="arabicPeriod"/>
            </a:pPr>
            <a:r>
              <a:rPr lang="en-US" sz="1600" dirty="0">
                <a:solidFill>
                  <a:schemeClr val="dk1"/>
                </a:solidFill>
                <a:latin typeface="Arial"/>
                <a:ea typeface="Arial"/>
                <a:cs typeface="Arial"/>
                <a:sym typeface="Arial"/>
              </a:rPr>
              <a:t>How would you manage the diverse interests of classified staff, faculty, and bargaining units within your division? How would you advocate for faculty and staff?</a:t>
            </a:r>
            <a:endParaRPr dirty="0"/>
          </a:p>
          <a:p>
            <a:pPr marL="342900" marR="0" lvl="0" indent="-342900" algn="l" rtl="0">
              <a:spcBef>
                <a:spcPts val="0"/>
              </a:spcBef>
              <a:spcAft>
                <a:spcPts val="0"/>
              </a:spcAft>
              <a:buClr>
                <a:schemeClr val="dk1"/>
              </a:buClr>
              <a:buSzPts val="1600"/>
              <a:buFont typeface="Calibri"/>
              <a:buAutoNum type="arabicPeriod"/>
            </a:pPr>
            <a:r>
              <a:rPr lang="en-US" sz="1600" dirty="0">
                <a:solidFill>
                  <a:schemeClr val="dk1"/>
                </a:solidFill>
                <a:latin typeface="Arial"/>
                <a:ea typeface="Arial"/>
                <a:cs typeface="Arial"/>
                <a:sym typeface="Arial"/>
              </a:rPr>
              <a:t>What ideas do you have for adjusting your teaching style to accommodate different learning styles and abilities in the classroom?</a:t>
            </a:r>
            <a:endParaRPr dirty="0"/>
          </a:p>
          <a:p>
            <a:pPr marL="342900" marR="0" lvl="0" indent="-342900" algn="l" rtl="0">
              <a:spcBef>
                <a:spcPts val="0"/>
              </a:spcBef>
              <a:spcAft>
                <a:spcPts val="0"/>
              </a:spcAft>
              <a:buClr>
                <a:schemeClr val="dk1"/>
              </a:buClr>
              <a:buSzPts val="1600"/>
              <a:buFont typeface="Calibri"/>
              <a:buAutoNum type="arabicPeriod"/>
            </a:pPr>
            <a:r>
              <a:rPr lang="en-US" sz="1600" dirty="0">
                <a:solidFill>
                  <a:schemeClr val="dk1"/>
                </a:solidFill>
                <a:latin typeface="Arial"/>
                <a:ea typeface="Arial"/>
                <a:cs typeface="Arial"/>
                <a:sym typeface="Arial"/>
              </a:rPr>
              <a:t>Is there any additional information you would like to share with the committee that would assist us in making our recommendation? Do you have any questions for the committee?</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3"/>
          <p:cNvSpPr txBox="1"/>
          <p:nvPr/>
        </p:nvSpPr>
        <p:spPr>
          <a:xfrm>
            <a:off x="714104" y="801188"/>
            <a:ext cx="7628708"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dirty="0">
                <a:solidFill>
                  <a:schemeClr val="dk1"/>
                </a:solidFill>
                <a:latin typeface="Arial"/>
                <a:ea typeface="Arial"/>
                <a:cs typeface="Arial"/>
                <a:sym typeface="Arial"/>
              </a:rPr>
              <a:t>Written or Teaching Demonstration </a:t>
            </a:r>
            <a:r>
              <a:rPr lang="en-US" sz="2600" b="1" u="sng" dirty="0">
                <a:solidFill>
                  <a:schemeClr val="dk1"/>
                </a:solidFill>
                <a:latin typeface="Arial"/>
                <a:ea typeface="Arial"/>
                <a:cs typeface="Arial"/>
                <a:sym typeface="Arial"/>
              </a:rPr>
              <a:t>Sample</a:t>
            </a:r>
            <a:r>
              <a:rPr lang="en-US" sz="2600" b="1" dirty="0">
                <a:solidFill>
                  <a:schemeClr val="dk1"/>
                </a:solidFill>
                <a:latin typeface="Arial"/>
                <a:ea typeface="Arial"/>
                <a:cs typeface="Arial"/>
                <a:sym typeface="Arial"/>
              </a:rPr>
              <a:t>:</a:t>
            </a:r>
            <a:endParaRPr dirty="0"/>
          </a:p>
        </p:txBody>
      </p:sp>
      <p:sp>
        <p:nvSpPr>
          <p:cNvPr id="199" name="Google Shape;199;p13"/>
          <p:cNvSpPr txBox="1"/>
          <p:nvPr/>
        </p:nvSpPr>
        <p:spPr>
          <a:xfrm>
            <a:off x="653143" y="1132114"/>
            <a:ext cx="9544593" cy="53245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dirty="0">
              <a:solidFill>
                <a:schemeClr val="dk1"/>
              </a:solidFill>
              <a:latin typeface="Arial"/>
              <a:ea typeface="Arial"/>
              <a:cs typeface="Arial"/>
              <a:sym typeface="Arial"/>
            </a:endParaRPr>
          </a:p>
          <a:p>
            <a:pPr marL="0" marR="0" lvl="0" indent="0" algn="l" rtl="0">
              <a:spcBef>
                <a:spcPts val="0"/>
              </a:spcBef>
              <a:spcAft>
                <a:spcPts val="0"/>
              </a:spcAft>
              <a:buNone/>
            </a:pPr>
            <a:r>
              <a:rPr lang="en-US" sz="1400" b="1" u="sng" dirty="0">
                <a:solidFill>
                  <a:schemeClr val="dk1"/>
                </a:solidFill>
                <a:latin typeface="Arial"/>
                <a:ea typeface="Arial"/>
                <a:cs typeface="Arial"/>
                <a:sym typeface="Arial"/>
              </a:rPr>
              <a:t>Writing Assignment</a:t>
            </a:r>
            <a:br>
              <a:rPr lang="en-US" sz="1400" dirty="0">
                <a:solidFill>
                  <a:schemeClr val="dk1"/>
                </a:solidFill>
                <a:latin typeface="Arial"/>
                <a:ea typeface="Arial"/>
                <a:cs typeface="Arial"/>
                <a:sym typeface="Arial"/>
              </a:rPr>
            </a:br>
            <a:r>
              <a:rPr lang="en-US" sz="1400" b="1" dirty="0">
                <a:solidFill>
                  <a:schemeClr val="dk1"/>
                </a:solidFill>
                <a:latin typeface="Arial"/>
                <a:ea typeface="Arial"/>
                <a:cs typeface="Arial"/>
                <a:sym typeface="Arial"/>
              </a:rPr>
              <a:t>Time Limit:</a:t>
            </a:r>
            <a:r>
              <a:rPr lang="en-US" sz="1400" dirty="0">
                <a:solidFill>
                  <a:schemeClr val="dk1"/>
                </a:solidFill>
                <a:latin typeface="Arial"/>
                <a:ea typeface="Arial"/>
                <a:cs typeface="Arial"/>
                <a:sym typeface="Arial"/>
              </a:rPr>
              <a:t> 10 minutes</a:t>
            </a:r>
            <a:endParaRPr dirty="0"/>
          </a:p>
          <a:p>
            <a:pPr marL="0" marR="0" lvl="0" indent="0" algn="l" rtl="0">
              <a:spcBef>
                <a:spcPts val="0"/>
              </a:spcBef>
              <a:spcAft>
                <a:spcPts val="0"/>
              </a:spcAft>
              <a:buNone/>
            </a:pPr>
            <a:r>
              <a:rPr lang="en-US" sz="1400" b="1" dirty="0">
                <a:solidFill>
                  <a:schemeClr val="dk1"/>
                </a:solidFill>
                <a:latin typeface="Arial"/>
                <a:ea typeface="Arial"/>
                <a:cs typeface="Arial"/>
                <a:sym typeface="Arial"/>
              </a:rPr>
              <a:t>Scenario:</a:t>
            </a:r>
            <a:br>
              <a:rPr lang="en-US" sz="1400" dirty="0">
                <a:solidFill>
                  <a:schemeClr val="dk1"/>
                </a:solidFill>
                <a:latin typeface="Arial"/>
                <a:ea typeface="Arial"/>
                <a:cs typeface="Arial"/>
                <a:sym typeface="Arial"/>
              </a:rPr>
            </a:br>
            <a:r>
              <a:rPr lang="en-US" sz="1400" dirty="0">
                <a:solidFill>
                  <a:schemeClr val="dk1"/>
                </a:solidFill>
                <a:latin typeface="Arial"/>
                <a:ea typeface="Arial"/>
                <a:cs typeface="Arial"/>
                <a:sym typeface="Arial"/>
              </a:rPr>
              <a:t>You receive an email from a student explaining that, due to family and work obligations, they have missed several coursework deadlines. Your syllabus clearly states that due dates are firm. In the email, the student acknowledges difficulty understanding key course concepts but expresses a sincere desire to catch up. They are requesting an extension on their submissions and additional help to improve their comprehension of the material.</a:t>
            </a:r>
            <a:endParaRPr dirty="0"/>
          </a:p>
          <a:p>
            <a:pPr marL="0" marR="0" lvl="0" indent="0" algn="l" rtl="0">
              <a:spcBef>
                <a:spcPts val="0"/>
              </a:spcBef>
              <a:spcAft>
                <a:spcPts val="0"/>
              </a:spcAft>
              <a:buNone/>
            </a:pPr>
            <a:r>
              <a:rPr lang="en-US" sz="1400" b="1" dirty="0">
                <a:solidFill>
                  <a:schemeClr val="dk1"/>
                </a:solidFill>
                <a:latin typeface="Arial"/>
                <a:ea typeface="Arial"/>
                <a:cs typeface="Arial"/>
                <a:sym typeface="Arial"/>
              </a:rPr>
              <a:t>Prompt:</a:t>
            </a:r>
            <a:br>
              <a:rPr lang="en-US" sz="1400" dirty="0">
                <a:solidFill>
                  <a:schemeClr val="dk1"/>
                </a:solidFill>
                <a:latin typeface="Arial"/>
                <a:ea typeface="Arial"/>
                <a:cs typeface="Arial"/>
                <a:sym typeface="Arial"/>
              </a:rPr>
            </a:br>
            <a:r>
              <a:rPr lang="en-US" sz="1400" dirty="0">
                <a:solidFill>
                  <a:schemeClr val="dk1"/>
                </a:solidFill>
                <a:latin typeface="Arial"/>
                <a:ea typeface="Arial"/>
                <a:cs typeface="Arial"/>
                <a:sym typeface="Arial"/>
              </a:rPr>
              <a:t>Please draft a written response to the student. Your reply should demonstrate professionalism, empathy, and adherence to course policies while also reflecting your approach to supporting student success.</a:t>
            </a:r>
            <a:endParaRPr dirty="0"/>
          </a:p>
          <a:p>
            <a:pPr marL="0" marR="0" lvl="0" indent="0" algn="l" rtl="0">
              <a:spcBef>
                <a:spcPts val="0"/>
              </a:spcBef>
              <a:spcAft>
                <a:spcPts val="0"/>
              </a:spcAft>
              <a:buNone/>
            </a:pPr>
            <a:endParaRPr sz="1400" dirty="0">
              <a:solidFill>
                <a:schemeClr val="dk1"/>
              </a:solidFill>
              <a:latin typeface="Arial"/>
              <a:ea typeface="Arial"/>
              <a:cs typeface="Arial"/>
              <a:sym typeface="Arial"/>
            </a:endParaRPr>
          </a:p>
          <a:p>
            <a:pPr marL="0" marR="0" lvl="0" indent="0" algn="l" rtl="0">
              <a:spcBef>
                <a:spcPts val="0"/>
              </a:spcBef>
              <a:spcAft>
                <a:spcPts val="0"/>
              </a:spcAft>
              <a:buNone/>
            </a:pPr>
            <a:endParaRPr sz="1400" b="1" u="sng" dirty="0">
              <a:solidFill>
                <a:schemeClr val="dk1"/>
              </a:solidFill>
              <a:latin typeface="Arial"/>
              <a:ea typeface="Arial"/>
              <a:cs typeface="Arial"/>
              <a:sym typeface="Arial"/>
            </a:endParaRPr>
          </a:p>
          <a:p>
            <a:pPr marL="0" marR="0" lvl="0" indent="0" algn="l" rtl="0">
              <a:spcBef>
                <a:spcPts val="0"/>
              </a:spcBef>
              <a:spcAft>
                <a:spcPts val="0"/>
              </a:spcAft>
              <a:buNone/>
            </a:pPr>
            <a:r>
              <a:rPr lang="en-US" sz="1400" b="1" u="sng" dirty="0">
                <a:solidFill>
                  <a:schemeClr val="dk1"/>
                </a:solidFill>
                <a:latin typeface="Arial"/>
                <a:ea typeface="Arial"/>
                <a:cs typeface="Arial"/>
                <a:sym typeface="Arial"/>
              </a:rPr>
              <a:t>Chemistry Professor Teaching Demonstration Prompt: </a:t>
            </a:r>
            <a:endParaRPr dirty="0"/>
          </a:p>
          <a:p>
            <a:pPr marL="0" marR="0" lvl="0" indent="0" algn="l" rtl="0">
              <a:spcBef>
                <a:spcPts val="0"/>
              </a:spcBef>
              <a:spcAft>
                <a:spcPts val="0"/>
              </a:spcAft>
              <a:buNone/>
            </a:pPr>
            <a:r>
              <a:rPr lang="en-US" sz="1400" b="1" dirty="0">
                <a:solidFill>
                  <a:schemeClr val="dk1"/>
                </a:solidFill>
                <a:latin typeface="Arial"/>
                <a:ea typeface="Arial"/>
                <a:cs typeface="Arial"/>
                <a:sym typeface="Arial"/>
              </a:rPr>
              <a:t>Time Limit:</a:t>
            </a:r>
            <a:r>
              <a:rPr lang="en-US" sz="1400" dirty="0">
                <a:solidFill>
                  <a:schemeClr val="dk1"/>
                </a:solidFill>
                <a:latin typeface="Arial"/>
                <a:ea typeface="Arial"/>
                <a:cs typeface="Arial"/>
                <a:sym typeface="Arial"/>
              </a:rPr>
              <a:t> 15 minutes</a:t>
            </a:r>
            <a:endParaRPr dirty="0"/>
          </a:p>
          <a:p>
            <a:pPr marL="0" marR="0" lvl="0" indent="0" algn="l" rtl="0">
              <a:spcBef>
                <a:spcPts val="0"/>
              </a:spcBef>
              <a:spcAft>
                <a:spcPts val="0"/>
              </a:spcAft>
              <a:buNone/>
            </a:pPr>
            <a:r>
              <a:rPr lang="en-US" sz="1400" b="1" dirty="0">
                <a:solidFill>
                  <a:schemeClr val="dk1"/>
                </a:solidFill>
                <a:latin typeface="Arial"/>
                <a:ea typeface="Arial"/>
                <a:cs typeface="Arial"/>
                <a:sym typeface="Arial"/>
              </a:rPr>
              <a:t>Scenario:</a:t>
            </a:r>
            <a:br>
              <a:rPr lang="en-US" sz="1400" dirty="0">
                <a:solidFill>
                  <a:schemeClr val="dk1"/>
                </a:solidFill>
                <a:latin typeface="Arial"/>
                <a:ea typeface="Arial"/>
                <a:cs typeface="Arial"/>
                <a:sym typeface="Arial"/>
              </a:rPr>
            </a:br>
            <a:r>
              <a:rPr lang="en-US" sz="1400" dirty="0">
                <a:solidFill>
                  <a:schemeClr val="dk1"/>
                </a:solidFill>
                <a:latin typeface="Arial"/>
                <a:ea typeface="Arial"/>
                <a:cs typeface="Arial"/>
                <a:sym typeface="Arial"/>
              </a:rPr>
              <a:t>Prepare and deliver a 15-minute lecture introducing organic functional groups and their importance in biological and industrial chemistry. Your presentation should include clear explanations and relevant examples that connect to everyday materials or real-world applications. You may interact with the hiring committee as if they are students.</a:t>
            </a:r>
            <a:endParaRPr dirty="0"/>
          </a:p>
          <a:p>
            <a:pPr marL="0" marR="0" lvl="0" indent="0" algn="l" rtl="0">
              <a:spcBef>
                <a:spcPts val="0"/>
              </a:spcBef>
              <a:spcAft>
                <a:spcPts val="0"/>
              </a:spcAft>
              <a:buNone/>
            </a:pPr>
            <a:r>
              <a:rPr lang="en-US" sz="1400" b="1" dirty="0">
                <a:solidFill>
                  <a:schemeClr val="dk1"/>
                </a:solidFill>
                <a:latin typeface="Arial"/>
                <a:ea typeface="Arial"/>
                <a:cs typeface="Arial"/>
                <a:sym typeface="Arial"/>
              </a:rPr>
              <a:t>Instructions:</a:t>
            </a:r>
            <a:br>
              <a:rPr lang="en-US" sz="1400" dirty="0">
                <a:solidFill>
                  <a:schemeClr val="dk1"/>
                </a:solidFill>
                <a:latin typeface="Arial"/>
                <a:ea typeface="Arial"/>
                <a:cs typeface="Arial"/>
                <a:sym typeface="Arial"/>
              </a:rPr>
            </a:br>
            <a:r>
              <a:rPr lang="en-US" sz="1400" dirty="0">
                <a:solidFill>
                  <a:schemeClr val="dk1"/>
                </a:solidFill>
                <a:latin typeface="Arial"/>
                <a:ea typeface="Arial"/>
                <a:cs typeface="Arial"/>
                <a:sym typeface="Arial"/>
              </a:rPr>
              <a:t>You may use any instructional method or teaching format you prefer, such as PowerPoint, Canvas, visual aids, lab demonstrations, handouts, or other creative approaches. The goal is to demonstrate your ability to engage students, communicate complex scientific concepts clearly, and connect the material to practical and relatable examples.</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4"/>
          <p:cNvSpPr/>
          <p:nvPr/>
        </p:nvSpPr>
        <p:spPr>
          <a:xfrm>
            <a:off x="0" y="0"/>
            <a:ext cx="12192000" cy="608729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5" name="Google Shape;205;p14"/>
          <p:cNvSpPr txBox="1">
            <a:spLocks noGrp="1"/>
          </p:cNvSpPr>
          <p:nvPr>
            <p:ph type="title"/>
          </p:nvPr>
        </p:nvSpPr>
        <p:spPr>
          <a:xfrm>
            <a:off x="812075" y="1029788"/>
            <a:ext cx="10060172" cy="402771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sz="4000" dirty="0">
                <a:solidFill>
                  <a:schemeClr val="lt1"/>
                </a:solidFill>
              </a:rPr>
              <a:t>Mock interviews are available upon request on a </a:t>
            </a:r>
            <a:br>
              <a:rPr lang="en-US" sz="4000" dirty="0">
                <a:solidFill>
                  <a:schemeClr val="lt1"/>
                </a:solidFill>
              </a:rPr>
            </a:br>
            <a:r>
              <a:rPr lang="en-US" sz="4000" dirty="0">
                <a:solidFill>
                  <a:schemeClr val="lt1"/>
                </a:solidFill>
              </a:rPr>
              <a:t>one-on-one basis. </a:t>
            </a:r>
            <a:br>
              <a:rPr lang="en-US" sz="4000" dirty="0">
                <a:solidFill>
                  <a:schemeClr val="lt1"/>
                </a:solidFill>
              </a:rPr>
            </a:br>
            <a:br>
              <a:rPr lang="en-US" sz="4000" dirty="0">
                <a:solidFill>
                  <a:schemeClr val="lt1"/>
                </a:solidFill>
              </a:rPr>
            </a:br>
            <a:r>
              <a:rPr lang="en-US" sz="4000" dirty="0">
                <a:solidFill>
                  <a:schemeClr val="lt1"/>
                </a:solidFill>
              </a:rPr>
              <a:t>Please contact your campus HR Generalist team to schedule.</a:t>
            </a:r>
            <a:br>
              <a:rPr lang="en-US" sz="4000" dirty="0">
                <a:solidFill>
                  <a:schemeClr val="lt1"/>
                </a:solidFill>
              </a:rPr>
            </a:br>
            <a:br>
              <a:rPr lang="en-US" sz="4000" b="1" dirty="0">
                <a:solidFill>
                  <a:schemeClr val="lt1"/>
                </a:solidFill>
                <a:latin typeface="Arial"/>
                <a:ea typeface="Arial"/>
                <a:cs typeface="Arial"/>
                <a:sym typeface="Arial"/>
              </a:rPr>
            </a:br>
            <a:endParaRPr sz="4000" b="1" dirty="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5"/>
          <p:cNvSpPr/>
          <p:nvPr/>
        </p:nvSpPr>
        <p:spPr>
          <a:xfrm>
            <a:off x="0" y="0"/>
            <a:ext cx="12192000" cy="608729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1" name="Google Shape;211;p15"/>
          <p:cNvSpPr txBox="1">
            <a:spLocks noGrp="1"/>
          </p:cNvSpPr>
          <p:nvPr>
            <p:ph type="title"/>
          </p:nvPr>
        </p:nvSpPr>
        <p:spPr>
          <a:xfrm>
            <a:off x="838200" y="2041711"/>
            <a:ext cx="10060172" cy="129826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6600"/>
              <a:buFont typeface="Arial"/>
              <a:buNone/>
            </a:pPr>
            <a:r>
              <a:rPr lang="en-US" sz="6600" b="1" dirty="0">
                <a:solidFill>
                  <a:schemeClr val="lt1"/>
                </a:solidFill>
                <a:latin typeface="Arial"/>
                <a:ea typeface="Arial"/>
                <a:cs typeface="Arial"/>
                <a:sym typeface="Arial"/>
              </a:rPr>
              <a:t>Questions?</a:t>
            </a:r>
            <a:br>
              <a:rPr lang="en-US" sz="8000" b="1" dirty="0">
                <a:latin typeface="Arial"/>
                <a:ea typeface="Arial"/>
                <a:cs typeface="Arial"/>
                <a:sym typeface="Arial"/>
              </a:rPr>
            </a:br>
            <a:endParaRPr sz="2000" b="1" dirty="0">
              <a:solidFill>
                <a:schemeClr val="lt1"/>
              </a:solidFill>
              <a:latin typeface="Arial"/>
              <a:ea typeface="Arial"/>
              <a:cs typeface="Arial"/>
              <a:sym typeface="Arial"/>
            </a:endParaRPr>
          </a:p>
        </p:txBody>
      </p:sp>
      <p:sp>
        <p:nvSpPr>
          <p:cNvPr id="212" name="Google Shape;212;p15"/>
          <p:cNvSpPr txBox="1"/>
          <p:nvPr/>
        </p:nvSpPr>
        <p:spPr>
          <a:xfrm>
            <a:off x="367805" y="3339971"/>
            <a:ext cx="11456389" cy="193899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u="sng" dirty="0">
                <a:solidFill>
                  <a:schemeClr val="dk1"/>
                </a:solidFill>
                <a:latin typeface="Arial"/>
                <a:ea typeface="Arial"/>
                <a:cs typeface="Arial"/>
                <a:sym typeface="Arial"/>
              </a:rPr>
              <a:t>HR Recruitment Services Contacts:</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CHC: Ben Dijkstra- </a:t>
            </a:r>
            <a:r>
              <a:rPr lang="en-US" sz="1800"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bdijkstra@sbccd.edu</a:t>
            </a:r>
            <a:r>
              <a:rPr lang="en-US" sz="1800" dirty="0">
                <a:solidFill>
                  <a:schemeClr val="dk1"/>
                </a:solidFill>
                <a:latin typeface="Arial"/>
                <a:ea typeface="Arial"/>
                <a:cs typeface="Arial"/>
                <a:sym typeface="Arial"/>
              </a:rPr>
              <a:t> or Shawna Gibson- </a:t>
            </a:r>
            <a:r>
              <a:rPr lang="en-US" sz="1800" u="sng"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sgibson@sbccd.edu</a:t>
            </a:r>
            <a:r>
              <a:rPr lang="en-US" sz="1800"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District: Dawn Garcia- </a:t>
            </a:r>
            <a:r>
              <a:rPr lang="en-US" sz="1800" u="sng"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djgarcia@sbccd.edu</a:t>
            </a: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SBVC: Erica Mosley- </a:t>
            </a:r>
            <a:r>
              <a:rPr lang="en-US" sz="1800" u="sng" dirty="0">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emosley@sbccd.edu</a:t>
            </a:r>
            <a:r>
              <a:rPr lang="en-US" sz="1800" dirty="0">
                <a:solidFill>
                  <a:schemeClr val="dk1"/>
                </a:solidFill>
                <a:latin typeface="Arial"/>
                <a:ea typeface="Arial"/>
                <a:cs typeface="Arial"/>
                <a:sym typeface="Arial"/>
              </a:rPr>
              <a:t> or Shawna Gibson- </a:t>
            </a:r>
            <a:r>
              <a:rPr lang="en-US" sz="1800" u="sng"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sgibson@sbccd.edu</a:t>
            </a: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Associate Director, Human Resources, Recruitment, and Employee Information Services: </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Stacy Holloway- </a:t>
            </a:r>
            <a:r>
              <a:rPr lang="en-US" sz="1800" u="sng"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sholloway@sbccd.edu</a:t>
            </a:r>
            <a:r>
              <a:rPr lang="en-US" sz="1800" dirty="0">
                <a:solidFill>
                  <a:schemeClr val="dk1"/>
                </a:solidFill>
                <a:latin typeface="Arial"/>
                <a:ea typeface="Arial"/>
                <a:cs typeface="Arial"/>
                <a:sym typeface="Arial"/>
              </a:rPr>
              <a:t> </a:t>
            </a:r>
            <a:endParaRPr sz="1800"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500515" y="634631"/>
            <a:ext cx="10853286" cy="453633"/>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dirty="0"/>
              <a:t>Summary of training session:</a:t>
            </a:r>
            <a:endParaRPr dirty="0"/>
          </a:p>
        </p:txBody>
      </p:sp>
      <p:sp>
        <p:nvSpPr>
          <p:cNvPr id="96" name="Google Shape;96;p2"/>
          <p:cNvSpPr txBox="1"/>
          <p:nvPr/>
        </p:nvSpPr>
        <p:spPr>
          <a:xfrm>
            <a:off x="1229802" y="2028485"/>
            <a:ext cx="4399722" cy="120032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dirty="0">
                <a:solidFill>
                  <a:schemeClr val="dk1"/>
                </a:solidFill>
                <a:latin typeface="Arial"/>
                <a:ea typeface="Arial"/>
                <a:cs typeface="Arial"/>
                <a:sym typeface="Arial"/>
              </a:rPr>
              <a:t>Prepare to Apply for a position:</a:t>
            </a:r>
            <a:endParaRPr dirty="0"/>
          </a:p>
          <a:p>
            <a:pPr marL="0" marR="0" lvl="0" indent="0" algn="l" rtl="0">
              <a:spcBef>
                <a:spcPts val="0"/>
              </a:spcBef>
              <a:spcAft>
                <a:spcPts val="0"/>
              </a:spcAft>
              <a:buNone/>
            </a:pPr>
            <a:r>
              <a:rPr lang="en-US" sz="1200" dirty="0">
                <a:solidFill>
                  <a:schemeClr val="dk1"/>
                </a:solidFill>
                <a:latin typeface="Arial"/>
                <a:ea typeface="Arial"/>
                <a:cs typeface="Arial"/>
                <a:sym typeface="Arial"/>
              </a:rPr>
              <a:t>Prepare a resume, write a teaching philosophy (if applicable), gather your personal and professional references, obtain an unofficial copy of transcripts (if applicable), collect letter of recommendations, create an account in NeoGov and upload information.  </a:t>
            </a:r>
            <a:endParaRPr dirty="0"/>
          </a:p>
        </p:txBody>
      </p:sp>
      <p:sp>
        <p:nvSpPr>
          <p:cNvPr id="97" name="Google Shape;97;p2"/>
          <p:cNvSpPr txBox="1"/>
          <p:nvPr/>
        </p:nvSpPr>
        <p:spPr>
          <a:xfrm>
            <a:off x="609600" y="1928958"/>
            <a:ext cx="686462"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dirty="0">
                <a:solidFill>
                  <a:srgbClr val="FFB81D"/>
                </a:solidFill>
                <a:latin typeface="Arial"/>
                <a:ea typeface="Arial"/>
                <a:cs typeface="Arial"/>
                <a:sym typeface="Arial"/>
              </a:rPr>
              <a:t>1</a:t>
            </a:r>
            <a:endParaRPr sz="3600" b="1" dirty="0">
              <a:solidFill>
                <a:srgbClr val="FFB81D"/>
              </a:solidFill>
              <a:latin typeface="Arial"/>
              <a:ea typeface="Arial"/>
              <a:cs typeface="Arial"/>
              <a:sym typeface="Arial"/>
            </a:endParaRPr>
          </a:p>
        </p:txBody>
      </p:sp>
      <p:sp>
        <p:nvSpPr>
          <p:cNvPr id="98" name="Google Shape;98;p2"/>
          <p:cNvSpPr txBox="1"/>
          <p:nvPr/>
        </p:nvSpPr>
        <p:spPr>
          <a:xfrm>
            <a:off x="1229802" y="3371328"/>
            <a:ext cx="4399722" cy="120032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solidFill>
                  <a:schemeClr val="dk1"/>
                </a:solidFill>
                <a:latin typeface="Arial"/>
                <a:ea typeface="Arial"/>
                <a:cs typeface="Arial"/>
                <a:sym typeface="Arial"/>
              </a:rPr>
              <a:t>Job Announcement:</a:t>
            </a:r>
            <a:endParaRPr dirty="0"/>
          </a:p>
          <a:p>
            <a:pPr marL="0" marR="0" lvl="0" indent="0" algn="l" rtl="0">
              <a:spcBef>
                <a:spcPts val="0"/>
              </a:spcBef>
              <a:spcAft>
                <a:spcPts val="0"/>
              </a:spcAft>
              <a:buNone/>
            </a:pPr>
            <a:r>
              <a:rPr lang="en-US" sz="1200" dirty="0">
                <a:solidFill>
                  <a:schemeClr val="dk1"/>
                </a:solidFill>
                <a:latin typeface="Arial"/>
                <a:ea typeface="Arial"/>
                <a:cs typeface="Arial"/>
                <a:sym typeface="Arial"/>
              </a:rPr>
              <a:t>Understanding the Job posting, minimum and desired qualifications, deadline dates, ensure you do not need equivalency (if you do, fill out separate form), verify all required material before hitting submit. Don’t forget to check your email and NeoGov for active notifications. </a:t>
            </a:r>
            <a:endParaRPr dirty="0"/>
          </a:p>
        </p:txBody>
      </p:sp>
      <p:sp>
        <p:nvSpPr>
          <p:cNvPr id="99" name="Google Shape;99;p2"/>
          <p:cNvSpPr txBox="1"/>
          <p:nvPr/>
        </p:nvSpPr>
        <p:spPr>
          <a:xfrm>
            <a:off x="609600" y="3271801"/>
            <a:ext cx="686462"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dirty="0">
                <a:solidFill>
                  <a:srgbClr val="FFB81D"/>
                </a:solidFill>
                <a:latin typeface="Arial"/>
                <a:ea typeface="Arial"/>
                <a:cs typeface="Arial"/>
                <a:sym typeface="Arial"/>
              </a:rPr>
              <a:t>2</a:t>
            </a:r>
            <a:endParaRPr sz="3600" b="1" dirty="0">
              <a:solidFill>
                <a:srgbClr val="FFB81D"/>
              </a:solidFill>
              <a:latin typeface="Arial"/>
              <a:ea typeface="Arial"/>
              <a:cs typeface="Arial"/>
              <a:sym typeface="Arial"/>
            </a:endParaRPr>
          </a:p>
        </p:txBody>
      </p:sp>
      <p:sp>
        <p:nvSpPr>
          <p:cNvPr id="100" name="Google Shape;100;p2"/>
          <p:cNvSpPr txBox="1"/>
          <p:nvPr/>
        </p:nvSpPr>
        <p:spPr>
          <a:xfrm>
            <a:off x="1229802" y="4750256"/>
            <a:ext cx="4399722" cy="64633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solidFill>
                  <a:schemeClr val="dk1"/>
                </a:solidFill>
                <a:latin typeface="Arial"/>
                <a:ea typeface="Arial"/>
                <a:cs typeface="Arial"/>
                <a:sym typeface="Arial"/>
              </a:rPr>
              <a:t>Screening job applications:</a:t>
            </a:r>
            <a:endParaRPr dirty="0"/>
          </a:p>
          <a:p>
            <a:pPr marL="0" marR="0" lvl="0" indent="0" algn="l" rtl="0">
              <a:spcBef>
                <a:spcPts val="0"/>
              </a:spcBef>
              <a:spcAft>
                <a:spcPts val="0"/>
              </a:spcAft>
              <a:buNone/>
            </a:pPr>
            <a:r>
              <a:rPr lang="en-US" sz="1200" dirty="0">
                <a:solidFill>
                  <a:schemeClr val="dk1"/>
                </a:solidFill>
                <a:latin typeface="Arial"/>
                <a:ea typeface="Arial"/>
                <a:cs typeface="Arial"/>
                <a:sym typeface="Arial"/>
              </a:rPr>
              <a:t>HR Generalist- how an application is screened based off minimum qualifications and desired qualifications.</a:t>
            </a:r>
            <a:endParaRPr dirty="0"/>
          </a:p>
        </p:txBody>
      </p:sp>
      <p:sp>
        <p:nvSpPr>
          <p:cNvPr id="101" name="Google Shape;101;p2"/>
          <p:cNvSpPr txBox="1"/>
          <p:nvPr/>
        </p:nvSpPr>
        <p:spPr>
          <a:xfrm>
            <a:off x="609600" y="4650729"/>
            <a:ext cx="686462"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dirty="0">
                <a:solidFill>
                  <a:srgbClr val="FFB81D"/>
                </a:solidFill>
                <a:latin typeface="Arial"/>
                <a:ea typeface="Arial"/>
                <a:cs typeface="Arial"/>
                <a:sym typeface="Arial"/>
              </a:rPr>
              <a:t>3</a:t>
            </a:r>
            <a:endParaRPr sz="3600" b="1" dirty="0">
              <a:solidFill>
                <a:srgbClr val="FFB81D"/>
              </a:solidFill>
              <a:latin typeface="Arial"/>
              <a:ea typeface="Arial"/>
              <a:cs typeface="Arial"/>
              <a:sym typeface="Arial"/>
            </a:endParaRPr>
          </a:p>
        </p:txBody>
      </p:sp>
      <p:sp>
        <p:nvSpPr>
          <p:cNvPr id="102" name="Google Shape;102;p2"/>
          <p:cNvSpPr txBox="1"/>
          <p:nvPr/>
        </p:nvSpPr>
        <p:spPr>
          <a:xfrm>
            <a:off x="6869928" y="2028485"/>
            <a:ext cx="4399722"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solidFill>
                  <a:schemeClr val="dk1"/>
                </a:solidFill>
                <a:latin typeface="Arial"/>
                <a:ea typeface="Arial"/>
                <a:cs typeface="Arial"/>
                <a:sym typeface="Arial"/>
              </a:rPr>
              <a:t>Interview Preparation:</a:t>
            </a:r>
            <a:endParaRPr dirty="0"/>
          </a:p>
          <a:p>
            <a:pPr marL="0" marR="0" lvl="0" indent="0" algn="l" rtl="0">
              <a:spcBef>
                <a:spcPts val="0"/>
              </a:spcBef>
              <a:spcAft>
                <a:spcPts val="0"/>
              </a:spcAft>
              <a:buNone/>
            </a:pPr>
            <a:r>
              <a:rPr lang="en-US" sz="1200" dirty="0">
                <a:solidFill>
                  <a:schemeClr val="dk1"/>
                </a:solidFill>
                <a:latin typeface="Arial"/>
                <a:ea typeface="Arial"/>
                <a:cs typeface="Arial"/>
                <a:sym typeface="Arial"/>
              </a:rPr>
              <a:t>Do you need a reasonable accommodation? What to prepare for prior to your interview day- teaching demonstrations, presentations or writing exercises.</a:t>
            </a:r>
            <a:endParaRPr dirty="0"/>
          </a:p>
        </p:txBody>
      </p:sp>
      <p:sp>
        <p:nvSpPr>
          <p:cNvPr id="103" name="Google Shape;103;p2"/>
          <p:cNvSpPr txBox="1"/>
          <p:nvPr/>
        </p:nvSpPr>
        <p:spPr>
          <a:xfrm>
            <a:off x="6249726" y="1928958"/>
            <a:ext cx="686462"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dirty="0">
                <a:solidFill>
                  <a:srgbClr val="FFB81D"/>
                </a:solidFill>
                <a:latin typeface="Arial"/>
                <a:ea typeface="Arial"/>
                <a:cs typeface="Arial"/>
                <a:sym typeface="Arial"/>
              </a:rPr>
              <a:t>4</a:t>
            </a:r>
            <a:endParaRPr sz="3600" b="1" dirty="0">
              <a:solidFill>
                <a:srgbClr val="FFB81D"/>
              </a:solidFill>
              <a:latin typeface="Arial"/>
              <a:ea typeface="Arial"/>
              <a:cs typeface="Arial"/>
              <a:sym typeface="Arial"/>
            </a:endParaRPr>
          </a:p>
        </p:txBody>
      </p:sp>
      <p:sp>
        <p:nvSpPr>
          <p:cNvPr id="104" name="Google Shape;104;p2"/>
          <p:cNvSpPr txBox="1"/>
          <p:nvPr/>
        </p:nvSpPr>
        <p:spPr>
          <a:xfrm>
            <a:off x="6869928" y="3371328"/>
            <a:ext cx="4399722" cy="89255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solidFill>
                  <a:schemeClr val="dk1"/>
                </a:solidFill>
                <a:latin typeface="Arial"/>
                <a:ea typeface="Arial"/>
                <a:cs typeface="Arial"/>
                <a:sym typeface="Arial"/>
              </a:rPr>
              <a:t>1</a:t>
            </a:r>
            <a:r>
              <a:rPr lang="en-US" sz="1800" b="1" baseline="30000" dirty="0">
                <a:solidFill>
                  <a:schemeClr val="dk1"/>
                </a:solidFill>
                <a:latin typeface="Arial"/>
                <a:ea typeface="Arial"/>
                <a:cs typeface="Arial"/>
                <a:sym typeface="Arial"/>
              </a:rPr>
              <a:t>st</a:t>
            </a:r>
            <a:r>
              <a:rPr lang="en-US" sz="1800" b="1" dirty="0">
                <a:solidFill>
                  <a:schemeClr val="dk1"/>
                </a:solidFill>
                <a:latin typeface="Arial"/>
                <a:ea typeface="Arial"/>
                <a:cs typeface="Arial"/>
                <a:sym typeface="Arial"/>
              </a:rPr>
              <a:t> and 2</a:t>
            </a:r>
            <a:r>
              <a:rPr lang="en-US" sz="1800" b="1" baseline="30000" dirty="0">
                <a:solidFill>
                  <a:schemeClr val="dk1"/>
                </a:solidFill>
                <a:latin typeface="Arial"/>
                <a:ea typeface="Arial"/>
                <a:cs typeface="Arial"/>
                <a:sym typeface="Arial"/>
              </a:rPr>
              <a:t>nd</a:t>
            </a:r>
            <a:r>
              <a:rPr lang="en-US" sz="1800" b="1" dirty="0">
                <a:solidFill>
                  <a:schemeClr val="dk1"/>
                </a:solidFill>
                <a:latin typeface="Arial"/>
                <a:ea typeface="Arial"/>
                <a:cs typeface="Arial"/>
                <a:sym typeface="Arial"/>
              </a:rPr>
              <a:t> Level Interviews:</a:t>
            </a:r>
            <a:endParaRPr sz="1600" b="1" dirty="0">
              <a:solidFill>
                <a:schemeClr val="dk1"/>
              </a:solidFill>
              <a:latin typeface="Arial"/>
              <a:ea typeface="Arial"/>
              <a:cs typeface="Arial"/>
              <a:sym typeface="Arial"/>
            </a:endParaRPr>
          </a:p>
          <a:p>
            <a:pPr marL="0" marR="0" lvl="0" indent="0" algn="l" rtl="0">
              <a:spcBef>
                <a:spcPts val="0"/>
              </a:spcBef>
              <a:spcAft>
                <a:spcPts val="0"/>
              </a:spcAft>
              <a:buNone/>
            </a:pPr>
            <a:r>
              <a:rPr lang="en-US" sz="1000" dirty="0">
                <a:solidFill>
                  <a:schemeClr val="dk1"/>
                </a:solidFill>
                <a:latin typeface="Arial"/>
                <a:ea typeface="Arial"/>
                <a:cs typeface="Arial"/>
                <a:sym typeface="Arial"/>
              </a:rPr>
              <a:t>Get an inside look at both the first- and second-level interview processes. Sample questions, the importance of answering multi-part prompts, and what to expect when you arrive. Understanding the committee makeup/role, and how the interview rubric and ranking works on KSA’s.</a:t>
            </a:r>
            <a:endParaRPr dirty="0"/>
          </a:p>
        </p:txBody>
      </p:sp>
      <p:sp>
        <p:nvSpPr>
          <p:cNvPr id="105" name="Google Shape;105;p2"/>
          <p:cNvSpPr txBox="1"/>
          <p:nvPr/>
        </p:nvSpPr>
        <p:spPr>
          <a:xfrm>
            <a:off x="6249726" y="3271801"/>
            <a:ext cx="686462"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dirty="0">
                <a:solidFill>
                  <a:srgbClr val="FFB81D"/>
                </a:solidFill>
                <a:latin typeface="Arial"/>
                <a:ea typeface="Arial"/>
                <a:cs typeface="Arial"/>
                <a:sym typeface="Arial"/>
              </a:rPr>
              <a:t>5</a:t>
            </a:r>
            <a:endParaRPr dirty="0"/>
          </a:p>
        </p:txBody>
      </p:sp>
      <p:sp>
        <p:nvSpPr>
          <p:cNvPr id="106" name="Google Shape;106;p2"/>
          <p:cNvSpPr txBox="1"/>
          <p:nvPr/>
        </p:nvSpPr>
        <p:spPr>
          <a:xfrm>
            <a:off x="6869928" y="4750256"/>
            <a:ext cx="4399722" cy="46166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solidFill>
                  <a:schemeClr val="dk1"/>
                </a:solidFill>
                <a:latin typeface="Arial"/>
                <a:ea typeface="Arial"/>
                <a:cs typeface="Arial"/>
                <a:sym typeface="Arial"/>
              </a:rPr>
              <a:t>Tips for successfully interviewing:</a:t>
            </a:r>
            <a:endParaRPr dirty="0"/>
          </a:p>
          <a:p>
            <a:pPr marL="0" marR="0" lvl="0" indent="0" algn="l" rtl="0">
              <a:spcBef>
                <a:spcPts val="0"/>
              </a:spcBef>
              <a:spcAft>
                <a:spcPts val="0"/>
              </a:spcAft>
              <a:buNone/>
            </a:pPr>
            <a:r>
              <a:rPr lang="en-US" sz="1200" dirty="0">
                <a:solidFill>
                  <a:schemeClr val="dk1"/>
                </a:solidFill>
                <a:latin typeface="Arial"/>
                <a:ea typeface="Arial"/>
                <a:cs typeface="Arial"/>
                <a:sym typeface="Arial"/>
              </a:rPr>
              <a:t>Do’s and Don'ts and next steps.</a:t>
            </a:r>
            <a:endParaRPr dirty="0"/>
          </a:p>
        </p:txBody>
      </p:sp>
      <p:sp>
        <p:nvSpPr>
          <p:cNvPr id="107" name="Google Shape;107;p2"/>
          <p:cNvSpPr txBox="1"/>
          <p:nvPr/>
        </p:nvSpPr>
        <p:spPr>
          <a:xfrm>
            <a:off x="6249726" y="4650729"/>
            <a:ext cx="686462"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dirty="0">
                <a:solidFill>
                  <a:srgbClr val="FFB81D"/>
                </a:solidFill>
                <a:latin typeface="Arial"/>
                <a:ea typeface="Arial"/>
                <a:cs typeface="Arial"/>
                <a:sym typeface="Arial"/>
              </a:rPr>
              <a:t>6</a:t>
            </a:r>
            <a:endParaRPr sz="3600" b="1" dirty="0">
              <a:solidFill>
                <a:srgbClr val="FFB81D"/>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500515" y="634631"/>
            <a:ext cx="10853286" cy="453633"/>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dirty="0"/>
              <a:t>HR’s Recruitment Process:</a:t>
            </a:r>
            <a:endParaRPr dirty="0"/>
          </a:p>
        </p:txBody>
      </p:sp>
      <p:sp>
        <p:nvSpPr>
          <p:cNvPr id="114" name="Google Shape;114;p3"/>
          <p:cNvSpPr txBox="1"/>
          <p:nvPr/>
        </p:nvSpPr>
        <p:spPr>
          <a:xfrm>
            <a:off x="609600" y="1911700"/>
            <a:ext cx="10972800" cy="3681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chemeClr val="dk1"/>
              </a:buClr>
              <a:buSzPts val="1800"/>
              <a:buFont typeface="Calibri"/>
              <a:buNone/>
            </a:pPr>
            <a:endParaRPr sz="1800" b="1"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Vacancy or Position Established:</a:t>
            </a:r>
            <a:endParaRPr dirty="0"/>
          </a:p>
          <a:p>
            <a:pPr marL="800100" marR="0" lvl="1" indent="-342900" algn="l" rtl="0">
              <a:lnSpc>
                <a:spcPct val="100000"/>
              </a:lnSpc>
              <a:spcBef>
                <a:spcPts val="0"/>
              </a:spcBef>
              <a:spcAft>
                <a:spcPts val="0"/>
              </a:spcAft>
              <a:buClr>
                <a:srgbClr val="FFC000"/>
              </a:buClr>
              <a:buSzPts val="1920"/>
              <a:buFont typeface="Calibri"/>
              <a:buAutoNum type="arabicPeriod"/>
            </a:pPr>
            <a:r>
              <a:rPr lang="en-US" sz="1600" b="0" i="0" u="none" strike="noStrike" cap="none" dirty="0">
                <a:solidFill>
                  <a:srgbClr val="000000"/>
                </a:solidFill>
                <a:latin typeface="Arial"/>
                <a:ea typeface="Arial"/>
                <a:cs typeface="Arial"/>
                <a:sym typeface="Arial"/>
              </a:rPr>
              <a:t>PRF is submitted to the Office of Human Resources.</a:t>
            </a:r>
            <a:endParaRPr dirty="0"/>
          </a:p>
          <a:p>
            <a:pPr marL="800100" marR="0" lvl="1" indent="-342900" algn="l" rtl="0">
              <a:lnSpc>
                <a:spcPct val="100000"/>
              </a:lnSpc>
              <a:spcBef>
                <a:spcPts val="0"/>
              </a:spcBef>
              <a:spcAft>
                <a:spcPts val="0"/>
              </a:spcAft>
              <a:buClr>
                <a:srgbClr val="FFC000"/>
              </a:buClr>
              <a:buSzPts val="1920"/>
              <a:buFont typeface="Calibri"/>
              <a:buAutoNum type="arabicPeriod"/>
            </a:pPr>
            <a:r>
              <a:rPr lang="en-US" sz="1600" b="0" i="0" u="none" strike="noStrike" cap="none" dirty="0">
                <a:solidFill>
                  <a:srgbClr val="000000"/>
                </a:solidFill>
                <a:latin typeface="Arial"/>
                <a:ea typeface="Arial"/>
                <a:cs typeface="Arial"/>
                <a:sym typeface="Arial"/>
              </a:rPr>
              <a:t>HR Generalist will reach out to the hiring manager to obtain information for the job announcement.</a:t>
            </a:r>
            <a:endParaRPr dirty="0"/>
          </a:p>
          <a:p>
            <a:pPr marL="457200" marR="0" lvl="1" indent="0" algn="l"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2" indent="0" algn="l" rtl="0">
              <a:lnSpc>
                <a:spcPct val="150000"/>
              </a:lnSpc>
              <a:spcBef>
                <a:spcPts val="0"/>
              </a:spcBef>
              <a:spcAft>
                <a:spcPts val="0"/>
              </a:spcAft>
              <a:buClr>
                <a:srgbClr val="FFC000"/>
              </a:buClr>
              <a:buSzPts val="2160"/>
              <a:buFont typeface="Calibri"/>
              <a:buNone/>
            </a:pPr>
            <a:endParaRPr sz="1800" b="1" i="0" u="none" strike="noStrike" cap="none" dirty="0">
              <a:solidFill>
                <a:srgbClr val="000000"/>
              </a:solidFill>
              <a:latin typeface="Arial"/>
              <a:ea typeface="Arial"/>
              <a:cs typeface="Arial"/>
              <a:sym typeface="Arial"/>
            </a:endParaRPr>
          </a:p>
          <a:p>
            <a:pPr marL="0" marR="0" lvl="2" indent="0" algn="l" rtl="0">
              <a:lnSpc>
                <a:spcPct val="150000"/>
              </a:lnSpc>
              <a:spcBef>
                <a:spcPts val="0"/>
              </a:spcBef>
              <a:spcAft>
                <a:spcPts val="0"/>
              </a:spcAft>
              <a:buClr>
                <a:srgbClr val="FFC000"/>
              </a:buClr>
              <a:buSzPts val="2160"/>
              <a:buFont typeface="Arial"/>
              <a:buNone/>
            </a:pPr>
            <a:r>
              <a:rPr lang="en-US" sz="1800" b="1" i="0" u="none" strike="noStrike" cap="none" dirty="0">
                <a:solidFill>
                  <a:srgbClr val="000000"/>
                </a:solidFill>
                <a:latin typeface="Arial"/>
                <a:ea typeface="Arial"/>
                <a:cs typeface="Arial"/>
                <a:sym typeface="Arial"/>
              </a:rPr>
              <a:t>Job Announcement:</a:t>
            </a:r>
            <a:endParaRPr dirty="0"/>
          </a:p>
          <a:p>
            <a:pPr marL="800100" marR="0" lvl="3" indent="-342900" algn="l" rtl="0">
              <a:lnSpc>
                <a:spcPct val="150000"/>
              </a:lnSpc>
              <a:spcBef>
                <a:spcPts val="0"/>
              </a:spcBef>
              <a:spcAft>
                <a:spcPts val="0"/>
              </a:spcAft>
              <a:buClr>
                <a:srgbClr val="FFC000"/>
              </a:buClr>
              <a:buSzPts val="1920"/>
              <a:buFont typeface="Calibri"/>
              <a:buAutoNum type="arabicPeriod"/>
            </a:pPr>
            <a:r>
              <a:rPr lang="en-US" sz="1600" b="0" i="0" u="none" strike="noStrike" cap="none" dirty="0">
                <a:solidFill>
                  <a:srgbClr val="000000"/>
                </a:solidFill>
                <a:latin typeface="Arial"/>
                <a:ea typeface="Arial"/>
                <a:cs typeface="Arial"/>
                <a:sym typeface="Arial"/>
              </a:rPr>
              <a:t>Position will be posted internally for employees within unit for ten (10) days (if applicable).</a:t>
            </a:r>
            <a:endParaRPr dirty="0"/>
          </a:p>
          <a:p>
            <a:pPr marL="800100" marR="0" lvl="3" indent="-342900" algn="l" rtl="0">
              <a:lnSpc>
                <a:spcPct val="150000"/>
              </a:lnSpc>
              <a:spcBef>
                <a:spcPts val="0"/>
              </a:spcBef>
              <a:spcAft>
                <a:spcPts val="0"/>
              </a:spcAft>
              <a:buClr>
                <a:srgbClr val="FFC000"/>
              </a:buClr>
              <a:buSzPts val="1920"/>
              <a:buFont typeface="Calibri"/>
              <a:buAutoNum type="arabicPeriod"/>
            </a:pPr>
            <a:r>
              <a:rPr lang="en-US" sz="1600" b="0" i="0" u="none" strike="noStrike" cap="none" dirty="0">
                <a:solidFill>
                  <a:srgbClr val="000000"/>
                </a:solidFill>
                <a:latin typeface="Arial"/>
                <a:ea typeface="Arial"/>
                <a:cs typeface="Arial"/>
                <a:sym typeface="Arial"/>
              </a:rPr>
              <a:t>Posting will be posted to public via NeoEd for thirty (30) days to establish a large pool of applicants.</a:t>
            </a:r>
            <a:endParaRPr dirty="0"/>
          </a:p>
          <a:p>
            <a:pPr marL="800100" marR="0" lvl="3" indent="-342900" algn="l" rtl="0">
              <a:lnSpc>
                <a:spcPct val="150000"/>
              </a:lnSpc>
              <a:spcBef>
                <a:spcPts val="0"/>
              </a:spcBef>
              <a:spcAft>
                <a:spcPts val="0"/>
              </a:spcAft>
              <a:buClr>
                <a:srgbClr val="FFC000"/>
              </a:buClr>
              <a:buSzPts val="1920"/>
              <a:buFont typeface="Calibri"/>
              <a:buAutoNum type="arabicPeriod"/>
            </a:pPr>
            <a:r>
              <a:rPr lang="en-US" sz="1600" b="0" i="0" u="none" strike="noStrike" cap="none" dirty="0">
                <a:solidFill>
                  <a:schemeClr val="dk1"/>
                </a:solidFill>
                <a:latin typeface="Arial"/>
                <a:ea typeface="Arial"/>
                <a:cs typeface="Arial"/>
                <a:sym typeface="Arial"/>
              </a:rPr>
              <a:t>The Adverse Impact tool will be utilized during all stages.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7"/>
          <p:cNvSpPr txBox="1">
            <a:spLocks noGrp="1"/>
          </p:cNvSpPr>
          <p:nvPr>
            <p:ph type="body" idx="1"/>
          </p:nvPr>
        </p:nvSpPr>
        <p:spPr>
          <a:xfrm>
            <a:off x="702644" y="1681163"/>
            <a:ext cx="5294931"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US" dirty="0"/>
              <a:t>Eliminate Bias:</a:t>
            </a:r>
            <a:endParaRPr dirty="0"/>
          </a:p>
        </p:txBody>
      </p:sp>
      <p:sp>
        <p:nvSpPr>
          <p:cNvPr id="120" name="Google Shape;120;p7"/>
          <p:cNvSpPr txBox="1">
            <a:spLocks noGrp="1"/>
          </p:cNvSpPr>
          <p:nvPr>
            <p:ph type="body" idx="2"/>
          </p:nvPr>
        </p:nvSpPr>
        <p:spPr>
          <a:xfrm>
            <a:off x="702644" y="2646848"/>
            <a:ext cx="5294931" cy="27527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Char char="•"/>
            </a:pPr>
            <a:r>
              <a:rPr lang="en-US" sz="1600" b="0" dirty="0"/>
              <a:t>Unbiased interview process</a:t>
            </a:r>
            <a:endParaRPr dirty="0"/>
          </a:p>
          <a:p>
            <a:pPr marL="685800" lvl="1" indent="-228600" algn="l" rtl="0">
              <a:lnSpc>
                <a:spcPct val="90000"/>
              </a:lnSpc>
              <a:spcBef>
                <a:spcPts val="500"/>
              </a:spcBef>
              <a:spcAft>
                <a:spcPts val="0"/>
              </a:spcAft>
              <a:buClr>
                <a:schemeClr val="dk1"/>
              </a:buClr>
              <a:buSzPts val="1400"/>
              <a:buChar char="•"/>
            </a:pPr>
            <a:r>
              <a:rPr lang="en-US" sz="1400" dirty="0"/>
              <a:t>Screening &amp; interviewing without identifying information</a:t>
            </a:r>
            <a:endParaRPr dirty="0"/>
          </a:p>
          <a:p>
            <a:pPr marL="685800" lvl="1" indent="-228600" algn="l" rtl="0">
              <a:lnSpc>
                <a:spcPct val="90000"/>
              </a:lnSpc>
              <a:spcBef>
                <a:spcPts val="500"/>
              </a:spcBef>
              <a:spcAft>
                <a:spcPts val="0"/>
              </a:spcAft>
              <a:buClr>
                <a:schemeClr val="dk1"/>
              </a:buClr>
              <a:buSzPts val="1400"/>
              <a:buChar char="•"/>
            </a:pPr>
            <a:r>
              <a:rPr lang="en-US" sz="1400" dirty="0"/>
              <a:t>Based solely on job-related criteria (KSA’s); and designed to avoid an adverse impact.</a:t>
            </a:r>
            <a:endParaRPr sz="1400" dirty="0"/>
          </a:p>
          <a:p>
            <a:pPr marL="457200" lvl="1" indent="0" algn="l" rtl="0">
              <a:lnSpc>
                <a:spcPct val="90000"/>
              </a:lnSpc>
              <a:spcBef>
                <a:spcPts val="500"/>
              </a:spcBef>
              <a:spcAft>
                <a:spcPts val="0"/>
              </a:spcAft>
              <a:buClr>
                <a:schemeClr val="dk1"/>
              </a:buClr>
              <a:buSzPts val="1400"/>
              <a:buNone/>
            </a:pPr>
            <a:endParaRPr sz="1400" dirty="0"/>
          </a:p>
          <a:p>
            <a:pPr marL="457200" lvl="1" indent="0" algn="l" rtl="0">
              <a:lnSpc>
                <a:spcPct val="90000"/>
              </a:lnSpc>
              <a:spcBef>
                <a:spcPts val="500"/>
              </a:spcBef>
              <a:spcAft>
                <a:spcPts val="0"/>
              </a:spcAft>
              <a:buClr>
                <a:schemeClr val="dk1"/>
              </a:buClr>
              <a:buSzPts val="1400"/>
              <a:buNone/>
            </a:pPr>
            <a:endParaRPr sz="1400" dirty="0"/>
          </a:p>
          <a:p>
            <a:pPr marL="228600" lvl="0" indent="-228600" algn="l" rtl="0">
              <a:lnSpc>
                <a:spcPct val="90000"/>
              </a:lnSpc>
              <a:spcBef>
                <a:spcPts val="1000"/>
              </a:spcBef>
              <a:spcAft>
                <a:spcPts val="0"/>
              </a:spcAft>
              <a:buClr>
                <a:schemeClr val="dk1"/>
              </a:buClr>
              <a:buSzPts val="1600"/>
              <a:buChar char="•"/>
            </a:pPr>
            <a:r>
              <a:rPr lang="en-US" sz="1600" b="0" dirty="0"/>
              <a:t>The role of workforce diversity in enriching educational environments.</a:t>
            </a:r>
            <a:endParaRPr dirty="0"/>
          </a:p>
        </p:txBody>
      </p:sp>
      <p:sp>
        <p:nvSpPr>
          <p:cNvPr id="121" name="Google Shape;121;p7"/>
          <p:cNvSpPr txBox="1">
            <a:spLocks noGrp="1"/>
          </p:cNvSpPr>
          <p:nvPr>
            <p:ph type="title"/>
          </p:nvPr>
        </p:nvSpPr>
        <p:spPr>
          <a:xfrm>
            <a:off x="500515" y="634631"/>
            <a:ext cx="10853286" cy="453633"/>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dirty="0"/>
              <a:t>What we aim to achieve during recruitment :</a:t>
            </a:r>
            <a:endParaRPr dirty="0"/>
          </a:p>
        </p:txBody>
      </p:sp>
      <p:sp>
        <p:nvSpPr>
          <p:cNvPr id="122" name="Google Shape;122;p7"/>
          <p:cNvSpPr txBox="1"/>
          <p:nvPr/>
        </p:nvSpPr>
        <p:spPr>
          <a:xfrm>
            <a:off x="6351069" y="3319462"/>
            <a:ext cx="5294931" cy="823912"/>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2400"/>
              <a:buFont typeface="Arial"/>
              <a:buNone/>
            </a:pPr>
            <a:r>
              <a:rPr lang="en-US" sz="2400" b="1" i="0" u="none" strike="noStrike" cap="none" dirty="0">
                <a:solidFill>
                  <a:srgbClr val="000000"/>
                </a:solidFill>
                <a:latin typeface="Arial"/>
                <a:ea typeface="Arial"/>
                <a:cs typeface="Arial"/>
                <a:sym typeface="Arial"/>
              </a:rPr>
              <a:t>Eliminate Artificial Barriers:</a:t>
            </a:r>
            <a:endParaRPr dirty="0"/>
          </a:p>
        </p:txBody>
      </p:sp>
      <p:sp>
        <p:nvSpPr>
          <p:cNvPr id="123" name="Google Shape;123;p7"/>
          <p:cNvSpPr txBox="1"/>
          <p:nvPr/>
        </p:nvSpPr>
        <p:spPr>
          <a:xfrm>
            <a:off x="6351069" y="4352926"/>
            <a:ext cx="5294931" cy="1046647"/>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Eliminates the artificial barrier of “</a:t>
            </a:r>
            <a:r>
              <a:rPr lang="en-US" sz="1600" dirty="0"/>
              <a:t>groupthink</a:t>
            </a:r>
            <a:r>
              <a:rPr lang="en-US" sz="1600" b="0" i="0" u="none" strike="noStrike" cap="none" dirty="0">
                <a:solidFill>
                  <a:srgbClr val="000000"/>
                </a:solidFill>
                <a:latin typeface="Arial"/>
                <a:ea typeface="Arial"/>
                <a:cs typeface="Arial"/>
                <a:sym typeface="Arial"/>
              </a:rPr>
              <a:t>” and instead focuses on the candidate’s competencies.</a:t>
            </a:r>
            <a:endParaRPr sz="1100" b="0" i="0" u="none" strike="noStrike" cap="none" dirty="0">
              <a:solidFill>
                <a:srgbClr val="000000"/>
              </a:solidFill>
              <a:latin typeface="Arial"/>
              <a:ea typeface="Arial"/>
              <a:cs typeface="Arial"/>
              <a:sym typeface="Arial"/>
            </a:endParaRPr>
          </a:p>
        </p:txBody>
      </p:sp>
      <p:sp>
        <p:nvSpPr>
          <p:cNvPr id="124" name="Google Shape;124;p7"/>
          <p:cNvSpPr txBox="1">
            <a:spLocks noGrp="1"/>
          </p:cNvSpPr>
          <p:nvPr>
            <p:ph type="body" idx="1"/>
          </p:nvPr>
        </p:nvSpPr>
        <p:spPr>
          <a:xfrm>
            <a:off x="6351069" y="1681163"/>
            <a:ext cx="5294931"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US" dirty="0"/>
              <a:t>Qualitative &amp; Quantitative </a:t>
            </a:r>
            <a:endParaRPr dirty="0"/>
          </a:p>
        </p:txBody>
      </p:sp>
      <p:sp>
        <p:nvSpPr>
          <p:cNvPr id="125" name="Google Shape;125;p7"/>
          <p:cNvSpPr txBox="1">
            <a:spLocks noGrp="1"/>
          </p:cNvSpPr>
          <p:nvPr>
            <p:ph type="body" idx="2"/>
          </p:nvPr>
        </p:nvSpPr>
        <p:spPr>
          <a:xfrm>
            <a:off x="6351069" y="2505075"/>
            <a:ext cx="5294931" cy="1046647"/>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ct val="100000"/>
              <a:buChar char="•"/>
            </a:pPr>
            <a:r>
              <a:rPr lang="en-US" sz="1600" b="0" dirty="0"/>
              <a:t>By incorporating both qualitative and quantitative measures and applying adverse impact analysis at each stage of the recruitment process, we can more effectively evaluate candidates and advance our EEO goals.</a:t>
            </a:r>
            <a:endParaRPr sz="1100" b="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p:nvPr/>
        </p:nvSpPr>
        <p:spPr>
          <a:xfrm>
            <a:off x="6351068" y="1344609"/>
            <a:ext cx="5002733" cy="453633"/>
          </a:xfrm>
          <a:prstGeom prst="rect">
            <a:avLst/>
          </a:prstGeom>
          <a:noFill/>
          <a:ln>
            <a:noFill/>
          </a:ln>
        </p:spPr>
        <p:txBody>
          <a:bodyPr spcFirstLastPara="1" wrap="square" lIns="91425" tIns="45700" rIns="91425" bIns="45700" anchor="t" anchorCtr="0">
            <a:normAutofit fontScale="75000" lnSpcReduction="20000"/>
          </a:bodyPr>
          <a:lstStyle/>
          <a:p>
            <a:pPr marL="0" marR="0" lvl="0" indent="0" algn="l" rtl="0">
              <a:lnSpc>
                <a:spcPct val="90000"/>
              </a:lnSpc>
              <a:spcBef>
                <a:spcPts val="0"/>
              </a:spcBef>
              <a:spcAft>
                <a:spcPts val="0"/>
              </a:spcAft>
              <a:buClr>
                <a:schemeClr val="dk1"/>
              </a:buClr>
              <a:buSzPct val="100000"/>
              <a:buFont typeface="Arial"/>
              <a:buNone/>
            </a:pPr>
            <a:r>
              <a:rPr lang="en-US" sz="3200" b="1" dirty="0">
                <a:solidFill>
                  <a:schemeClr val="dk1"/>
                </a:solidFill>
                <a:latin typeface="Arial"/>
                <a:ea typeface="Arial"/>
                <a:cs typeface="Arial"/>
                <a:sym typeface="Arial"/>
              </a:rPr>
              <a:t>Prepare to Apply for a position:</a:t>
            </a:r>
            <a:endParaRPr dirty="0"/>
          </a:p>
        </p:txBody>
      </p:sp>
      <p:sp>
        <p:nvSpPr>
          <p:cNvPr id="132" name="Google Shape;132;p4"/>
          <p:cNvSpPr txBox="1"/>
          <p:nvPr/>
        </p:nvSpPr>
        <p:spPr>
          <a:xfrm>
            <a:off x="6421821" y="1925403"/>
            <a:ext cx="5294931" cy="3261517"/>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1600"/>
              <a:buFont typeface="Arial"/>
              <a:buChar char="•"/>
            </a:pPr>
            <a:r>
              <a:rPr lang="en-US" sz="1600" b="0" dirty="0">
                <a:solidFill>
                  <a:schemeClr val="dk1"/>
                </a:solidFill>
                <a:latin typeface="Arial"/>
                <a:ea typeface="Arial"/>
                <a:cs typeface="Arial"/>
                <a:sym typeface="Arial"/>
              </a:rPr>
              <a:t>Build a Strong Application Packet.</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b="0" dirty="0">
                <a:solidFill>
                  <a:schemeClr val="dk1"/>
                </a:solidFill>
                <a:latin typeface="Arial"/>
                <a:ea typeface="Arial"/>
                <a:cs typeface="Arial"/>
                <a:sym typeface="Arial"/>
              </a:rPr>
              <a:t>Update Your Resume/CV</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b="0" dirty="0">
                <a:solidFill>
                  <a:schemeClr val="dk1"/>
                </a:solidFill>
                <a:latin typeface="Arial"/>
                <a:ea typeface="Arial"/>
                <a:cs typeface="Arial"/>
                <a:sym typeface="Arial"/>
              </a:rPr>
              <a:t>Write a Teaching Philosophy (if required)</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b="0" dirty="0">
                <a:solidFill>
                  <a:schemeClr val="dk1"/>
                </a:solidFill>
                <a:latin typeface="Arial"/>
                <a:ea typeface="Arial"/>
                <a:cs typeface="Arial"/>
                <a:sym typeface="Arial"/>
              </a:rPr>
              <a:t>Gather References: Identify 3–5 professional and personal references </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b="0" dirty="0">
                <a:solidFill>
                  <a:schemeClr val="dk1"/>
                </a:solidFill>
                <a:latin typeface="Arial"/>
                <a:ea typeface="Arial"/>
                <a:cs typeface="Arial"/>
                <a:sym typeface="Arial"/>
              </a:rPr>
              <a:t>Obtain </a:t>
            </a:r>
            <a:r>
              <a:rPr lang="en-US" sz="1600" b="0" u="sng" dirty="0">
                <a:solidFill>
                  <a:schemeClr val="dk1"/>
                </a:solidFill>
                <a:latin typeface="Arial"/>
                <a:ea typeface="Arial"/>
                <a:cs typeface="Arial"/>
                <a:sym typeface="Arial"/>
              </a:rPr>
              <a:t>Unofficial </a:t>
            </a:r>
            <a:r>
              <a:rPr lang="en-US" sz="1600" b="0" dirty="0">
                <a:solidFill>
                  <a:schemeClr val="dk1"/>
                </a:solidFill>
                <a:latin typeface="Arial"/>
                <a:ea typeface="Arial"/>
                <a:cs typeface="Arial"/>
                <a:sym typeface="Arial"/>
              </a:rPr>
              <a:t>Transcripts (if applicable)</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b="0" dirty="0">
                <a:solidFill>
                  <a:schemeClr val="dk1"/>
                </a:solidFill>
                <a:latin typeface="Arial"/>
                <a:ea typeface="Arial"/>
                <a:cs typeface="Arial"/>
                <a:sym typeface="Arial"/>
              </a:rPr>
              <a:t>Collect Letters of Recommendation</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b="0" dirty="0">
                <a:solidFill>
                  <a:schemeClr val="dk1"/>
                </a:solidFill>
                <a:latin typeface="Arial"/>
                <a:ea typeface="Arial"/>
                <a:cs typeface="Arial"/>
                <a:sym typeface="Arial"/>
              </a:rPr>
              <a:t>Set Up a NeoGov Account</a:t>
            </a:r>
            <a:endParaRPr dirty="0"/>
          </a:p>
        </p:txBody>
      </p:sp>
      <p:pic>
        <p:nvPicPr>
          <p:cNvPr id="133" name="Google Shape;133;p4"/>
          <p:cNvPicPr preferRelativeResize="0"/>
          <p:nvPr/>
        </p:nvPicPr>
        <p:blipFill rotWithShape="1">
          <a:blip r:embed="rId3">
            <a:alphaModFix/>
          </a:blip>
          <a:srcRect t="8584"/>
          <a:stretch/>
        </p:blipFill>
        <p:spPr>
          <a:xfrm>
            <a:off x="146100" y="298830"/>
            <a:ext cx="6096000" cy="3724323"/>
          </a:xfrm>
          <a:prstGeom prst="rect">
            <a:avLst/>
          </a:prstGeom>
          <a:noFill/>
          <a:ln>
            <a:noFill/>
          </a:ln>
        </p:spPr>
      </p:pic>
      <p:sp>
        <p:nvSpPr>
          <p:cNvPr id="134" name="Google Shape;134;p4"/>
          <p:cNvSpPr txBox="1"/>
          <p:nvPr/>
        </p:nvSpPr>
        <p:spPr>
          <a:xfrm>
            <a:off x="78828" y="4476786"/>
            <a:ext cx="6342993"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u="sng" dirty="0">
                <a:solidFill>
                  <a:schemeClr val="dk1"/>
                </a:solidFill>
                <a:latin typeface="Calibri"/>
                <a:ea typeface="Calibri"/>
                <a:cs typeface="Calibri"/>
                <a:sym typeface="Calibri"/>
              </a:rPr>
              <a:t>Tips for Success:</a:t>
            </a:r>
            <a:endParaRPr dirty="0"/>
          </a:p>
          <a:p>
            <a:pPr marL="228600" marR="0" lvl="0" indent="-228600" algn="l" rtl="0">
              <a:spcBef>
                <a:spcPts val="0"/>
              </a:spcBef>
              <a:spcAft>
                <a:spcPts val="0"/>
              </a:spcAft>
              <a:buClr>
                <a:schemeClr val="dk1"/>
              </a:buClr>
              <a:buSzPts val="1000"/>
              <a:buFont typeface="Calibri"/>
              <a:buAutoNum type="arabicPeriod"/>
            </a:pPr>
            <a:r>
              <a:rPr lang="en-US" sz="1000" dirty="0">
                <a:solidFill>
                  <a:schemeClr val="dk1"/>
                </a:solidFill>
                <a:latin typeface="Calibri"/>
                <a:ea typeface="Calibri"/>
                <a:cs typeface="Calibri"/>
                <a:sym typeface="Calibri"/>
              </a:rPr>
              <a:t>Start preparing materials before the job is posted to avoid last-minute stress.</a:t>
            </a:r>
            <a:endParaRPr dirty="0"/>
          </a:p>
          <a:p>
            <a:pPr marL="228600" marR="0" lvl="0" indent="-228600" algn="l" rtl="0">
              <a:spcBef>
                <a:spcPts val="0"/>
              </a:spcBef>
              <a:spcAft>
                <a:spcPts val="0"/>
              </a:spcAft>
              <a:buClr>
                <a:schemeClr val="dk1"/>
              </a:buClr>
              <a:buSzPts val="1000"/>
              <a:buFont typeface="Calibri"/>
              <a:buAutoNum type="arabicPeriod"/>
            </a:pPr>
            <a:r>
              <a:rPr lang="en-US" sz="1000" dirty="0">
                <a:solidFill>
                  <a:schemeClr val="dk1"/>
                </a:solidFill>
                <a:latin typeface="Calibri"/>
                <a:ea typeface="Calibri"/>
                <a:cs typeface="Calibri"/>
                <a:sym typeface="Calibri"/>
              </a:rPr>
              <a:t>Review the job description closely and tailor your documents to align with required qualifications and desired competencies.</a:t>
            </a:r>
            <a:endParaRPr dirty="0"/>
          </a:p>
          <a:p>
            <a:pPr marL="228600" marR="0" lvl="0" indent="-228600" algn="l" rtl="0">
              <a:spcBef>
                <a:spcPts val="0"/>
              </a:spcBef>
              <a:spcAft>
                <a:spcPts val="0"/>
              </a:spcAft>
              <a:buClr>
                <a:schemeClr val="dk1"/>
              </a:buClr>
              <a:buSzPts val="1000"/>
              <a:buFont typeface="Calibri"/>
              <a:buAutoNum type="arabicPeriod"/>
            </a:pPr>
            <a:r>
              <a:rPr lang="en-US" sz="1000" dirty="0">
                <a:solidFill>
                  <a:schemeClr val="dk1"/>
                </a:solidFill>
                <a:latin typeface="Calibri"/>
                <a:ea typeface="Calibri"/>
                <a:cs typeface="Calibri"/>
                <a:sym typeface="Calibri"/>
              </a:rPr>
              <a:t>Keep digital copies of all materials in a single organized folder for easy uploading.</a:t>
            </a:r>
            <a:endParaRPr dirty="0"/>
          </a:p>
          <a:p>
            <a:pPr marL="228600" marR="0" lvl="0" indent="-228600" algn="l" rtl="0">
              <a:spcBef>
                <a:spcPts val="0"/>
              </a:spcBef>
              <a:spcAft>
                <a:spcPts val="0"/>
              </a:spcAft>
              <a:buClr>
                <a:schemeClr val="dk1"/>
              </a:buClr>
              <a:buSzPts val="1000"/>
              <a:buFont typeface="Calibri"/>
              <a:buAutoNum type="arabicPeriod"/>
            </a:pPr>
            <a:r>
              <a:rPr lang="en-US" sz="1000" dirty="0">
                <a:solidFill>
                  <a:schemeClr val="dk1"/>
                </a:solidFill>
                <a:latin typeface="Calibri"/>
                <a:ea typeface="Calibri"/>
                <a:cs typeface="Calibri"/>
                <a:sym typeface="Calibri"/>
              </a:rPr>
              <a:t>Proofread everything and consider having a colleague review your materials for clarity and professionalism.</a:t>
            </a:r>
            <a:endParaRPr dirty="0"/>
          </a:p>
          <a:p>
            <a:pPr marL="228600" marR="0" lvl="0" indent="-228600" algn="l" rtl="0">
              <a:spcBef>
                <a:spcPts val="0"/>
              </a:spcBef>
              <a:spcAft>
                <a:spcPts val="0"/>
              </a:spcAft>
              <a:buClr>
                <a:schemeClr val="dk1"/>
              </a:buClr>
              <a:buSzPts val="1000"/>
              <a:buFont typeface="Calibri"/>
              <a:buAutoNum type="arabicPeriod"/>
            </a:pPr>
            <a:r>
              <a:rPr lang="en-US" sz="1000" dirty="0">
                <a:solidFill>
                  <a:schemeClr val="dk1"/>
                </a:solidFill>
                <a:latin typeface="Calibri"/>
                <a:ea typeface="Calibri"/>
                <a:cs typeface="Calibri"/>
                <a:sym typeface="Calibri"/>
              </a:rPr>
              <a:t>If you’re reapplying for multiple positions, update your materials each time to reflect the specific role.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p:nvPr/>
        </p:nvSpPr>
        <p:spPr>
          <a:xfrm>
            <a:off x="6445661" y="629906"/>
            <a:ext cx="5002733" cy="45363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1" dirty="0">
                <a:solidFill>
                  <a:schemeClr val="dk1"/>
                </a:solidFill>
                <a:latin typeface="Arial"/>
                <a:ea typeface="Arial"/>
                <a:cs typeface="Arial"/>
                <a:sym typeface="Arial"/>
              </a:rPr>
              <a:t>Job Announcement: What to know before you apply!</a:t>
            </a:r>
            <a:endParaRPr dirty="0"/>
          </a:p>
        </p:txBody>
      </p:sp>
      <p:sp>
        <p:nvSpPr>
          <p:cNvPr id="141" name="Google Shape;141;p5"/>
          <p:cNvSpPr txBox="1"/>
          <p:nvPr/>
        </p:nvSpPr>
        <p:spPr>
          <a:xfrm>
            <a:off x="6541328" y="1263996"/>
            <a:ext cx="5294931" cy="4310143"/>
          </a:xfrm>
          <a:prstGeom prst="rect">
            <a:avLst/>
          </a:prstGeom>
          <a:noFill/>
          <a:ln>
            <a:noFill/>
          </a:ln>
        </p:spPr>
        <p:txBody>
          <a:bodyPr spcFirstLastPara="1" wrap="square" lIns="91425" tIns="45700" rIns="91425" bIns="45700" anchor="t" anchorCtr="0">
            <a:normAutofit lnSpcReduction="10000"/>
          </a:bodyPr>
          <a:lstStyle/>
          <a:p>
            <a:pPr marL="228600" marR="0" lvl="0" indent="-152400" algn="l" rtl="0">
              <a:lnSpc>
                <a:spcPct val="90000"/>
              </a:lnSpc>
              <a:spcBef>
                <a:spcPts val="0"/>
              </a:spcBef>
              <a:spcAft>
                <a:spcPts val="0"/>
              </a:spcAft>
              <a:buClr>
                <a:schemeClr val="dk1"/>
              </a:buClr>
              <a:buSzPts val="1200"/>
              <a:buFont typeface="Arial"/>
              <a:buNone/>
            </a:pPr>
            <a:endParaRPr sz="1200" b="0" dirty="0">
              <a:solidFill>
                <a:schemeClr val="dk1"/>
              </a:solidFill>
              <a:latin typeface="Arial"/>
              <a:ea typeface="Arial"/>
              <a:cs typeface="Arial"/>
              <a:sym typeface="Arial"/>
            </a:endParaRPr>
          </a:p>
          <a:p>
            <a:pPr marL="228600" marR="0" lvl="0" indent="-152400" algn="l" rtl="0">
              <a:lnSpc>
                <a:spcPct val="90000"/>
              </a:lnSpc>
              <a:spcBef>
                <a:spcPts val="1000"/>
              </a:spcBef>
              <a:spcAft>
                <a:spcPts val="0"/>
              </a:spcAft>
              <a:buClr>
                <a:schemeClr val="dk1"/>
              </a:buClr>
              <a:buSzPts val="1200"/>
              <a:buFont typeface="Arial"/>
              <a:buNone/>
            </a:pPr>
            <a:endParaRPr sz="1200" b="0" dirty="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1400"/>
              <a:buFont typeface="Arial"/>
              <a:buChar char="•"/>
            </a:pPr>
            <a:r>
              <a:rPr lang="en-US" sz="1400" b="0" dirty="0">
                <a:solidFill>
                  <a:schemeClr val="dk1"/>
                </a:solidFill>
                <a:latin typeface="Arial"/>
                <a:ea typeface="Arial"/>
                <a:cs typeface="Arial"/>
                <a:sym typeface="Arial"/>
              </a:rPr>
              <a:t>Read the Posting Carefully.</a:t>
            </a:r>
            <a:endParaRPr dirty="0"/>
          </a:p>
          <a:p>
            <a:pPr marL="228600" marR="0" lvl="0" indent="-228600" algn="l" rtl="0">
              <a:lnSpc>
                <a:spcPct val="90000"/>
              </a:lnSpc>
              <a:spcBef>
                <a:spcPts val="1000"/>
              </a:spcBef>
              <a:spcAft>
                <a:spcPts val="0"/>
              </a:spcAft>
              <a:buClr>
                <a:schemeClr val="dk1"/>
              </a:buClr>
              <a:buSzPts val="1400"/>
              <a:buFont typeface="Arial"/>
              <a:buChar char="•"/>
            </a:pPr>
            <a:r>
              <a:rPr lang="en-US" sz="1400" b="0" dirty="0">
                <a:solidFill>
                  <a:schemeClr val="dk1"/>
                </a:solidFill>
                <a:latin typeface="Arial"/>
                <a:ea typeface="Arial"/>
                <a:cs typeface="Arial"/>
                <a:sym typeface="Arial"/>
              </a:rPr>
              <a:t>Understand the Position</a:t>
            </a:r>
            <a:endParaRPr dirty="0"/>
          </a:p>
          <a:p>
            <a:pPr marL="228600" marR="0" lvl="0" indent="-228600" algn="l" rtl="0">
              <a:lnSpc>
                <a:spcPct val="90000"/>
              </a:lnSpc>
              <a:spcBef>
                <a:spcPts val="1000"/>
              </a:spcBef>
              <a:spcAft>
                <a:spcPts val="0"/>
              </a:spcAft>
              <a:buClr>
                <a:schemeClr val="dk1"/>
              </a:buClr>
              <a:buSzPts val="1400"/>
              <a:buFont typeface="Arial"/>
              <a:buChar char="•"/>
            </a:pPr>
            <a:r>
              <a:rPr lang="en-US" sz="1400" b="0" dirty="0">
                <a:solidFill>
                  <a:schemeClr val="dk1"/>
                </a:solidFill>
                <a:latin typeface="Arial"/>
                <a:ea typeface="Arial"/>
                <a:cs typeface="Arial"/>
                <a:sym typeface="Arial"/>
              </a:rPr>
              <a:t>Check that you meet Minimum Qualifications</a:t>
            </a:r>
            <a:endParaRPr dirty="0"/>
          </a:p>
          <a:p>
            <a:pPr marL="228600" marR="0" lvl="0" indent="-228600" algn="l" rtl="0">
              <a:lnSpc>
                <a:spcPct val="90000"/>
              </a:lnSpc>
              <a:spcBef>
                <a:spcPts val="1000"/>
              </a:spcBef>
              <a:spcAft>
                <a:spcPts val="0"/>
              </a:spcAft>
              <a:buClr>
                <a:schemeClr val="dk1"/>
              </a:buClr>
              <a:buSzPts val="1400"/>
              <a:buFont typeface="Arial"/>
              <a:buChar char="•"/>
            </a:pPr>
            <a:r>
              <a:rPr lang="en-US" sz="1400" b="0" dirty="0">
                <a:solidFill>
                  <a:schemeClr val="dk1"/>
                </a:solidFill>
                <a:latin typeface="Arial"/>
                <a:ea typeface="Arial"/>
                <a:cs typeface="Arial"/>
                <a:sym typeface="Arial"/>
              </a:rPr>
              <a:t>Review Desired Qualifications</a:t>
            </a:r>
            <a:endParaRPr dirty="0"/>
          </a:p>
          <a:p>
            <a:pPr marL="228600" marR="0" lvl="0" indent="-228600" algn="l" rtl="0">
              <a:lnSpc>
                <a:spcPct val="90000"/>
              </a:lnSpc>
              <a:spcBef>
                <a:spcPts val="1000"/>
              </a:spcBef>
              <a:spcAft>
                <a:spcPts val="0"/>
              </a:spcAft>
              <a:buClr>
                <a:schemeClr val="dk1"/>
              </a:buClr>
              <a:buSzPts val="1400"/>
              <a:buFont typeface="Arial"/>
              <a:buChar char="•"/>
            </a:pPr>
            <a:r>
              <a:rPr lang="en-US" sz="1400" b="0" dirty="0">
                <a:solidFill>
                  <a:schemeClr val="dk1"/>
                </a:solidFill>
                <a:latin typeface="Arial"/>
                <a:ea typeface="Arial"/>
                <a:cs typeface="Arial"/>
                <a:sym typeface="Arial"/>
              </a:rPr>
              <a:t>Equivalency Requirements</a:t>
            </a:r>
            <a:endParaRPr dirty="0"/>
          </a:p>
          <a:p>
            <a:pPr marL="228600" marR="0" lvl="0" indent="-139700" algn="l" rtl="0">
              <a:lnSpc>
                <a:spcPct val="90000"/>
              </a:lnSpc>
              <a:spcBef>
                <a:spcPts val="1000"/>
              </a:spcBef>
              <a:spcAft>
                <a:spcPts val="0"/>
              </a:spcAft>
              <a:buClr>
                <a:schemeClr val="dk1"/>
              </a:buClr>
              <a:buSzPts val="1400"/>
              <a:buFont typeface="Arial"/>
              <a:buNone/>
            </a:pPr>
            <a:endParaRPr sz="1400" b="0" dirty="0">
              <a:solidFill>
                <a:schemeClr val="dk1"/>
              </a:solidFill>
              <a:latin typeface="Arial"/>
              <a:ea typeface="Arial"/>
              <a:cs typeface="Arial"/>
              <a:sym typeface="Arial"/>
            </a:endParaRPr>
          </a:p>
          <a:p>
            <a:pPr marL="228600" marR="0" lvl="0" indent="-139700" algn="l" rtl="0">
              <a:lnSpc>
                <a:spcPct val="90000"/>
              </a:lnSpc>
              <a:spcBef>
                <a:spcPts val="1000"/>
              </a:spcBef>
              <a:spcAft>
                <a:spcPts val="0"/>
              </a:spcAft>
              <a:buClr>
                <a:schemeClr val="dk1"/>
              </a:buClr>
              <a:buSzPts val="1400"/>
              <a:buFont typeface="Arial"/>
              <a:buNone/>
            </a:pPr>
            <a:endParaRPr sz="1400" b="0"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400"/>
              <a:buFont typeface="Arial"/>
              <a:buNone/>
            </a:pPr>
            <a:endParaRPr sz="1400" b="0"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400"/>
              <a:buFont typeface="Arial"/>
              <a:buNone/>
            </a:pPr>
            <a:r>
              <a:rPr lang="en-US" sz="1400" b="0" u="sng" dirty="0">
                <a:solidFill>
                  <a:schemeClr val="dk1"/>
                </a:solidFill>
                <a:latin typeface="Arial"/>
                <a:ea typeface="Arial"/>
                <a:cs typeface="Arial"/>
                <a:sym typeface="Arial"/>
              </a:rPr>
              <a:t>Before You Submit:</a:t>
            </a:r>
            <a:endParaRPr dirty="0"/>
          </a:p>
          <a:p>
            <a:pPr marL="228600" marR="0" lvl="0" indent="-228600" algn="l" rtl="0">
              <a:lnSpc>
                <a:spcPct val="90000"/>
              </a:lnSpc>
              <a:spcBef>
                <a:spcPts val="1000"/>
              </a:spcBef>
              <a:spcAft>
                <a:spcPts val="0"/>
              </a:spcAft>
              <a:buClr>
                <a:schemeClr val="dk1"/>
              </a:buClr>
              <a:buSzPts val="1400"/>
              <a:buFont typeface="Arial"/>
              <a:buChar char="•"/>
            </a:pPr>
            <a:r>
              <a:rPr lang="en-US" sz="1400" b="0" dirty="0">
                <a:solidFill>
                  <a:schemeClr val="dk1"/>
                </a:solidFill>
                <a:latin typeface="Arial"/>
                <a:ea typeface="Arial"/>
                <a:cs typeface="Arial"/>
                <a:sym typeface="Arial"/>
              </a:rPr>
              <a:t>Confirm All Required Materials</a:t>
            </a:r>
            <a:endParaRPr dirty="0"/>
          </a:p>
          <a:p>
            <a:pPr marL="228600" marR="0" lvl="0" indent="-228600" algn="l" rtl="0">
              <a:lnSpc>
                <a:spcPct val="90000"/>
              </a:lnSpc>
              <a:spcBef>
                <a:spcPts val="1000"/>
              </a:spcBef>
              <a:spcAft>
                <a:spcPts val="0"/>
              </a:spcAft>
              <a:buClr>
                <a:schemeClr val="dk1"/>
              </a:buClr>
              <a:buSzPts val="1400"/>
              <a:buFont typeface="Arial"/>
              <a:buChar char="•"/>
            </a:pPr>
            <a:r>
              <a:rPr lang="en-US" sz="1400" b="0" dirty="0">
                <a:solidFill>
                  <a:schemeClr val="dk1"/>
                </a:solidFill>
                <a:latin typeface="Arial"/>
                <a:ea typeface="Arial"/>
                <a:cs typeface="Arial"/>
                <a:sym typeface="Arial"/>
              </a:rPr>
              <a:t>Keep an eye on the closing deadline</a:t>
            </a:r>
            <a:endParaRPr dirty="0"/>
          </a:p>
          <a:p>
            <a:pPr marL="228600" marR="0" lvl="0" indent="-228600" algn="l" rtl="0">
              <a:lnSpc>
                <a:spcPct val="90000"/>
              </a:lnSpc>
              <a:spcBef>
                <a:spcPts val="1000"/>
              </a:spcBef>
              <a:spcAft>
                <a:spcPts val="0"/>
              </a:spcAft>
              <a:buClr>
                <a:schemeClr val="dk1"/>
              </a:buClr>
              <a:buSzPts val="1400"/>
              <a:buFont typeface="Arial"/>
              <a:buChar char="•"/>
            </a:pPr>
            <a:r>
              <a:rPr lang="en-US" sz="1400" b="0" dirty="0">
                <a:solidFill>
                  <a:schemeClr val="dk1"/>
                </a:solidFill>
                <a:latin typeface="Arial"/>
                <a:ea typeface="Arial"/>
                <a:cs typeface="Arial"/>
                <a:sym typeface="Arial"/>
              </a:rPr>
              <a:t>Stay Informed</a:t>
            </a:r>
            <a:endParaRPr dirty="0"/>
          </a:p>
        </p:txBody>
      </p:sp>
      <p:pic>
        <p:nvPicPr>
          <p:cNvPr id="142" name="Google Shape;142;p5"/>
          <p:cNvPicPr preferRelativeResize="0"/>
          <p:nvPr/>
        </p:nvPicPr>
        <p:blipFill rotWithShape="1">
          <a:blip r:embed="rId3">
            <a:alphaModFix/>
          </a:blip>
          <a:srcRect/>
          <a:stretch/>
        </p:blipFill>
        <p:spPr>
          <a:xfrm>
            <a:off x="355741" y="720991"/>
            <a:ext cx="6089919" cy="3426594"/>
          </a:xfrm>
          <a:prstGeom prst="rect">
            <a:avLst/>
          </a:prstGeom>
          <a:noFill/>
          <a:ln>
            <a:noFill/>
          </a:ln>
        </p:spPr>
      </p:pic>
      <p:sp>
        <p:nvSpPr>
          <p:cNvPr id="143" name="Google Shape;143;p5"/>
          <p:cNvSpPr txBox="1"/>
          <p:nvPr/>
        </p:nvSpPr>
        <p:spPr>
          <a:xfrm>
            <a:off x="415159" y="4435366"/>
            <a:ext cx="5614705" cy="11387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u="sng" dirty="0">
                <a:solidFill>
                  <a:schemeClr val="dk1"/>
                </a:solidFill>
                <a:latin typeface="Calibri"/>
                <a:ea typeface="Calibri"/>
                <a:cs typeface="Calibri"/>
                <a:sym typeface="Calibri"/>
              </a:rPr>
              <a:t>Tips for Success:</a:t>
            </a:r>
            <a:endParaRPr dirty="0"/>
          </a:p>
          <a:p>
            <a:pPr marL="228600" marR="0" lvl="0" indent="-228600" algn="l" rtl="0">
              <a:spcBef>
                <a:spcPts val="0"/>
              </a:spcBef>
              <a:spcAft>
                <a:spcPts val="0"/>
              </a:spcAft>
              <a:buClr>
                <a:schemeClr val="dk1"/>
              </a:buClr>
              <a:buSzPts val="1000"/>
              <a:buFont typeface="Calibri"/>
              <a:buAutoNum type="arabicPeriod"/>
            </a:pPr>
            <a:r>
              <a:rPr lang="en-US" sz="1000" dirty="0">
                <a:solidFill>
                  <a:schemeClr val="dk1"/>
                </a:solidFill>
                <a:latin typeface="Calibri"/>
                <a:ea typeface="Calibri"/>
                <a:cs typeface="Calibri"/>
                <a:sym typeface="Calibri"/>
              </a:rPr>
              <a:t>Print or save the job posting for reference while preparing your application.</a:t>
            </a:r>
            <a:endParaRPr dirty="0"/>
          </a:p>
          <a:p>
            <a:pPr marL="228600" marR="0" lvl="0" indent="-228600" algn="l" rtl="0">
              <a:spcBef>
                <a:spcPts val="0"/>
              </a:spcBef>
              <a:spcAft>
                <a:spcPts val="0"/>
              </a:spcAft>
              <a:buClr>
                <a:schemeClr val="dk1"/>
              </a:buClr>
              <a:buSzPts val="1000"/>
              <a:buFont typeface="Calibri"/>
              <a:buAutoNum type="arabicPeriod"/>
            </a:pPr>
            <a:r>
              <a:rPr lang="en-US" sz="1000" dirty="0">
                <a:solidFill>
                  <a:schemeClr val="dk1"/>
                </a:solidFill>
                <a:latin typeface="Calibri"/>
                <a:ea typeface="Calibri"/>
                <a:cs typeface="Calibri"/>
                <a:sym typeface="Calibri"/>
              </a:rPr>
              <a:t>If you’re unsure whether you meet minimum qualifications, reach out to Human Resources prior to close of posting.</a:t>
            </a:r>
            <a:endParaRPr dirty="0"/>
          </a:p>
          <a:p>
            <a:pPr marL="228600" marR="0" lvl="0" indent="-228600" algn="l" rtl="0">
              <a:spcBef>
                <a:spcPts val="0"/>
              </a:spcBef>
              <a:spcAft>
                <a:spcPts val="0"/>
              </a:spcAft>
              <a:buClr>
                <a:schemeClr val="dk1"/>
              </a:buClr>
              <a:buSzPts val="1000"/>
              <a:buFont typeface="Calibri"/>
              <a:buAutoNum type="arabicPeriod"/>
            </a:pPr>
            <a:r>
              <a:rPr lang="en-US" sz="1000" dirty="0">
                <a:solidFill>
                  <a:schemeClr val="dk1"/>
                </a:solidFill>
                <a:latin typeface="Calibri"/>
                <a:ea typeface="Calibri"/>
                <a:cs typeface="Calibri"/>
                <a:sym typeface="Calibri"/>
              </a:rPr>
              <a:t>Submitting early helps avoid technical issues or last-minute mistakes.</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p6"/>
          <p:cNvSpPr txBox="1"/>
          <p:nvPr/>
        </p:nvSpPr>
        <p:spPr>
          <a:xfrm>
            <a:off x="304800" y="3715056"/>
            <a:ext cx="6915807" cy="2431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u="sng" dirty="0">
                <a:solidFill>
                  <a:schemeClr val="dk1"/>
                </a:solidFill>
                <a:latin typeface="Calibri"/>
                <a:ea typeface="Calibri"/>
                <a:cs typeface="Calibri"/>
                <a:sym typeface="Calibri"/>
              </a:rPr>
              <a:t>Important Links:</a:t>
            </a:r>
            <a:endParaRPr dirty="0"/>
          </a:p>
          <a:p>
            <a:pPr marL="0" marR="0" lvl="0" indent="0" algn="l" rtl="0">
              <a:spcBef>
                <a:spcPts val="0"/>
              </a:spcBef>
              <a:spcAft>
                <a:spcPts val="0"/>
              </a:spcAft>
              <a:buNone/>
            </a:pPr>
            <a:endParaRPr sz="1600" b="1" u="sng"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Calibri"/>
                <a:ea typeface="Calibri"/>
                <a:cs typeface="Calibri"/>
                <a:sym typeface="Calibri"/>
              </a:rPr>
              <a:t>SBCCD Career Opportunities:  </a:t>
            </a:r>
            <a:r>
              <a:rPr lang="en-US" sz="14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https://www.schooljobs.com/careers/sbccd</a:t>
            </a:r>
            <a:r>
              <a:rPr lang="en-US" sz="1400" dirty="0">
                <a:solidFill>
                  <a:schemeClr val="dk1"/>
                </a:solidFill>
                <a:latin typeface="Calibri"/>
                <a:ea typeface="Calibri"/>
                <a:cs typeface="Calibri"/>
                <a:sym typeface="Calibri"/>
              </a:rPr>
              <a:t> </a:t>
            </a:r>
            <a:endParaRPr dirty="0"/>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Calibri"/>
                <a:ea typeface="Calibri"/>
                <a:cs typeface="Calibri"/>
                <a:sym typeface="Calibri"/>
              </a:rPr>
              <a:t>NeoGov: </a:t>
            </a:r>
            <a:r>
              <a:rPr lang="en-US" sz="14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https://login.neogov.com/Signin</a:t>
            </a:r>
            <a:r>
              <a:rPr lang="en-US" sz="1400" dirty="0">
                <a:solidFill>
                  <a:schemeClr val="dk1"/>
                </a:solidFill>
                <a:latin typeface="Calibri"/>
                <a:ea typeface="Calibri"/>
                <a:cs typeface="Calibri"/>
                <a:sym typeface="Calibri"/>
              </a:rPr>
              <a:t> </a:t>
            </a:r>
            <a:endParaRPr dirty="0"/>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Calibri"/>
                <a:ea typeface="Calibri"/>
                <a:cs typeface="Calibri"/>
                <a:sym typeface="Calibri"/>
              </a:rPr>
              <a:t>Equivalency Forms &amp; Process:  </a:t>
            </a:r>
            <a:r>
              <a:rPr lang="en-US" sz="1400" u="sng"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https://sbccd.edu/district-services/human-resources/human-resources-forms.php</a:t>
            </a:r>
            <a:r>
              <a:rPr lang="en-US" sz="1400" dirty="0">
                <a:solidFill>
                  <a:schemeClr val="dk1"/>
                </a:solidFill>
                <a:latin typeface="Calibri"/>
                <a:ea typeface="Calibri"/>
                <a:cs typeface="Calibri"/>
                <a:sym typeface="Calibri"/>
              </a:rPr>
              <a:t> </a:t>
            </a:r>
            <a:endParaRPr dirty="0"/>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Calibri"/>
                <a:ea typeface="Calibri"/>
                <a:cs typeface="Calibri"/>
                <a:sym typeface="Calibri"/>
              </a:rPr>
              <a:t>NeoGov Customer Service: (855) 524-5627</a:t>
            </a:r>
            <a:endParaRPr dirty="0"/>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Calibri"/>
                <a:ea typeface="Calibri"/>
                <a:cs typeface="Calibri"/>
                <a:sym typeface="Calibri"/>
              </a:rPr>
              <a:t>HR Support: (909) 388-6950 or </a:t>
            </a:r>
            <a:r>
              <a:rPr lang="en-US" sz="1400" u="sng" dirty="0">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humanresources@sbccd.edu</a:t>
            </a:r>
            <a:r>
              <a:rPr lang="en-US" sz="14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1" name="Google Shape;151;p6"/>
          <p:cNvSpPr txBox="1"/>
          <p:nvPr/>
        </p:nvSpPr>
        <p:spPr>
          <a:xfrm>
            <a:off x="6349042" y="241540"/>
            <a:ext cx="5106000" cy="5972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chemeClr val="dk1"/>
                </a:solidFill>
                <a:latin typeface="Calibri"/>
                <a:ea typeface="Calibri"/>
                <a:cs typeface="Calibri"/>
                <a:sym typeface="Calibri"/>
              </a:rPr>
              <a:t>How To: </a:t>
            </a:r>
            <a:endParaRPr sz="14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Calibri"/>
                <a:ea typeface="Calibri"/>
                <a:cs typeface="Calibri"/>
                <a:sym typeface="Calibri"/>
              </a:rPr>
              <a:t>Create an Account in NeoGov</a:t>
            </a:r>
            <a:endParaRPr sz="14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400"/>
              <a:buFont typeface="Calibri"/>
              <a:buAutoNum type="arabicPeriod"/>
            </a:pPr>
            <a:r>
              <a:rPr lang="en-US" sz="1400" dirty="0">
                <a:solidFill>
                  <a:schemeClr val="dk1"/>
                </a:solidFill>
                <a:latin typeface="Calibri"/>
                <a:ea typeface="Calibri"/>
                <a:cs typeface="Calibri"/>
                <a:sym typeface="Calibri"/>
              </a:rPr>
              <a:t>Go to the NeoGov application portal.</a:t>
            </a:r>
            <a:endParaRPr dirty="0"/>
          </a:p>
          <a:p>
            <a:pPr marL="342900" marR="0" lvl="0" indent="-342900" algn="l" rtl="0">
              <a:spcBef>
                <a:spcPts val="0"/>
              </a:spcBef>
              <a:spcAft>
                <a:spcPts val="0"/>
              </a:spcAft>
              <a:buClr>
                <a:schemeClr val="dk1"/>
              </a:buClr>
              <a:buSzPts val="1400"/>
              <a:buFont typeface="Calibri"/>
              <a:buAutoNum type="arabicPeriod"/>
            </a:pPr>
            <a:r>
              <a:rPr lang="en-US" sz="1400" dirty="0">
                <a:solidFill>
                  <a:schemeClr val="dk1"/>
                </a:solidFill>
                <a:latin typeface="Calibri"/>
                <a:ea typeface="Calibri"/>
                <a:cs typeface="Calibri"/>
                <a:sym typeface="Calibri"/>
              </a:rPr>
              <a:t>Click </a:t>
            </a:r>
            <a:r>
              <a:rPr lang="en-US" sz="1400" b="1" dirty="0">
                <a:solidFill>
                  <a:schemeClr val="dk1"/>
                </a:solidFill>
                <a:latin typeface="Calibri"/>
                <a:ea typeface="Calibri"/>
                <a:cs typeface="Calibri"/>
                <a:sym typeface="Calibri"/>
              </a:rPr>
              <a:t>“Sign In”</a:t>
            </a:r>
            <a:r>
              <a:rPr lang="en-US" sz="1400" dirty="0">
                <a:solidFill>
                  <a:schemeClr val="dk1"/>
                </a:solidFill>
                <a:latin typeface="Calibri"/>
                <a:ea typeface="Calibri"/>
                <a:cs typeface="Calibri"/>
                <a:sym typeface="Calibri"/>
              </a:rPr>
              <a:t> and then select </a:t>
            </a:r>
            <a:r>
              <a:rPr lang="en-US" sz="1400" b="1" dirty="0">
                <a:solidFill>
                  <a:schemeClr val="dk1"/>
                </a:solidFill>
                <a:latin typeface="Calibri"/>
                <a:ea typeface="Calibri"/>
                <a:cs typeface="Calibri"/>
                <a:sym typeface="Calibri"/>
              </a:rPr>
              <a:t>“Create Account.”</a:t>
            </a:r>
            <a:endParaRPr sz="14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400"/>
              <a:buFont typeface="Calibri"/>
              <a:buAutoNum type="arabicPeriod"/>
            </a:pPr>
            <a:r>
              <a:rPr lang="en-US" sz="1400" dirty="0">
                <a:solidFill>
                  <a:schemeClr val="dk1"/>
                </a:solidFill>
                <a:latin typeface="Calibri"/>
                <a:ea typeface="Calibri"/>
                <a:cs typeface="Calibri"/>
                <a:sym typeface="Calibri"/>
              </a:rPr>
              <a:t>Enter your email address, create a password, and complete the required profile information.</a:t>
            </a:r>
            <a:endParaRPr dirty="0"/>
          </a:p>
          <a:p>
            <a:pPr marL="342900" marR="0" lvl="0" indent="-342900" algn="l" rtl="0">
              <a:spcBef>
                <a:spcPts val="0"/>
              </a:spcBef>
              <a:spcAft>
                <a:spcPts val="0"/>
              </a:spcAft>
              <a:buClr>
                <a:schemeClr val="dk1"/>
              </a:buClr>
              <a:buSzPts val="1400"/>
              <a:buFont typeface="Calibri"/>
              <a:buAutoNum type="arabicPeriod"/>
            </a:pPr>
            <a:r>
              <a:rPr lang="en-US" sz="1400" dirty="0">
                <a:solidFill>
                  <a:schemeClr val="dk1"/>
                </a:solidFill>
                <a:latin typeface="Calibri"/>
                <a:ea typeface="Calibri"/>
                <a:cs typeface="Calibri"/>
                <a:sym typeface="Calibri"/>
              </a:rPr>
              <a:t>Once your account is created, you can start applying for positions.</a:t>
            </a:r>
            <a:endParaRPr dirty="0"/>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Calibri"/>
                <a:ea typeface="Calibri"/>
                <a:cs typeface="Calibri"/>
                <a:sym typeface="Calibri"/>
              </a:rPr>
              <a:t>Upload Documents</a:t>
            </a:r>
            <a:endParaRPr sz="14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400"/>
              <a:buFont typeface="Calibri"/>
              <a:buAutoNum type="arabicPeriod"/>
            </a:pPr>
            <a:r>
              <a:rPr lang="en-US" sz="1400" dirty="0">
                <a:solidFill>
                  <a:schemeClr val="dk1"/>
                </a:solidFill>
                <a:latin typeface="Calibri"/>
                <a:ea typeface="Calibri"/>
                <a:cs typeface="Calibri"/>
                <a:sym typeface="Calibri"/>
              </a:rPr>
              <a:t>After logging into NeoGov, navigate to the </a:t>
            </a:r>
            <a:r>
              <a:rPr lang="en-US" sz="1400" b="1" dirty="0">
                <a:solidFill>
                  <a:schemeClr val="dk1"/>
                </a:solidFill>
                <a:latin typeface="Calibri"/>
                <a:ea typeface="Calibri"/>
                <a:cs typeface="Calibri"/>
                <a:sym typeface="Calibri"/>
              </a:rPr>
              <a:t>“My Profile”</a:t>
            </a:r>
            <a:r>
              <a:rPr lang="en-US" sz="1400" dirty="0">
                <a:solidFill>
                  <a:schemeClr val="dk1"/>
                </a:solidFill>
                <a:latin typeface="Calibri"/>
                <a:ea typeface="Calibri"/>
                <a:cs typeface="Calibri"/>
                <a:sym typeface="Calibri"/>
              </a:rPr>
              <a:t> or </a:t>
            </a:r>
            <a:r>
              <a:rPr lang="en-US" sz="1400" b="1" dirty="0">
                <a:solidFill>
                  <a:schemeClr val="dk1"/>
                </a:solidFill>
                <a:latin typeface="Calibri"/>
                <a:ea typeface="Calibri"/>
                <a:cs typeface="Calibri"/>
                <a:sym typeface="Calibri"/>
              </a:rPr>
              <a:t>“Documents”</a:t>
            </a:r>
            <a:r>
              <a:rPr lang="en-US" sz="1400" dirty="0">
                <a:solidFill>
                  <a:schemeClr val="dk1"/>
                </a:solidFill>
                <a:latin typeface="Calibri"/>
                <a:ea typeface="Calibri"/>
                <a:cs typeface="Calibri"/>
                <a:sym typeface="Calibri"/>
              </a:rPr>
              <a:t> section.</a:t>
            </a:r>
            <a:endParaRPr dirty="0"/>
          </a:p>
          <a:p>
            <a:pPr marL="342900" marR="0" lvl="0" indent="-342900" algn="l" rtl="0">
              <a:spcBef>
                <a:spcPts val="0"/>
              </a:spcBef>
              <a:spcAft>
                <a:spcPts val="0"/>
              </a:spcAft>
              <a:buClr>
                <a:schemeClr val="dk1"/>
              </a:buClr>
              <a:buSzPts val="1400"/>
              <a:buFont typeface="Calibri"/>
              <a:buAutoNum type="arabicPeriod"/>
            </a:pPr>
            <a:r>
              <a:rPr lang="en-US" sz="1400" dirty="0">
                <a:solidFill>
                  <a:schemeClr val="dk1"/>
                </a:solidFill>
                <a:latin typeface="Calibri"/>
                <a:ea typeface="Calibri"/>
                <a:cs typeface="Calibri"/>
                <a:sym typeface="Calibri"/>
              </a:rPr>
              <a:t>Click </a:t>
            </a:r>
            <a:r>
              <a:rPr lang="en-US" sz="1400" b="1" dirty="0">
                <a:solidFill>
                  <a:schemeClr val="dk1"/>
                </a:solidFill>
                <a:latin typeface="Calibri"/>
                <a:ea typeface="Calibri"/>
                <a:cs typeface="Calibri"/>
                <a:sym typeface="Calibri"/>
              </a:rPr>
              <a:t>“Upload”</a:t>
            </a:r>
            <a:r>
              <a:rPr lang="en-US" sz="1400" dirty="0">
                <a:solidFill>
                  <a:schemeClr val="dk1"/>
                </a:solidFill>
                <a:latin typeface="Calibri"/>
                <a:ea typeface="Calibri"/>
                <a:cs typeface="Calibri"/>
                <a:sym typeface="Calibri"/>
              </a:rPr>
              <a:t> and select the files you want to include (such as your resume, transcripts, or letters of recommendation).</a:t>
            </a:r>
            <a:endParaRPr dirty="0"/>
          </a:p>
          <a:p>
            <a:pPr marL="342900" marR="0" lvl="0" indent="-342900" algn="l" rtl="0">
              <a:spcBef>
                <a:spcPts val="0"/>
              </a:spcBef>
              <a:spcAft>
                <a:spcPts val="0"/>
              </a:spcAft>
              <a:buClr>
                <a:schemeClr val="dk1"/>
              </a:buClr>
              <a:buSzPts val="1400"/>
              <a:buFont typeface="Calibri"/>
              <a:buAutoNum type="arabicPeriod"/>
            </a:pPr>
            <a:r>
              <a:rPr lang="en-US" sz="1400" dirty="0">
                <a:solidFill>
                  <a:schemeClr val="dk1"/>
                </a:solidFill>
                <a:latin typeface="Calibri"/>
                <a:ea typeface="Calibri"/>
                <a:cs typeface="Calibri"/>
                <a:sym typeface="Calibri"/>
              </a:rPr>
              <a:t>Make sure the documents are in the correct format (PDF is recommended) and clearly labeled.</a:t>
            </a:r>
            <a:endParaRPr dirty="0"/>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Calibri"/>
                <a:ea typeface="Calibri"/>
                <a:cs typeface="Calibri"/>
                <a:sym typeface="Calibri"/>
              </a:rPr>
              <a:t>Fill Out Equivalency Forms (if applicable)</a:t>
            </a:r>
            <a:endParaRPr sz="14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400"/>
              <a:buFont typeface="Calibri"/>
              <a:buAutoNum type="arabicPeriod"/>
            </a:pPr>
            <a:r>
              <a:rPr lang="en-US" sz="1400" dirty="0">
                <a:solidFill>
                  <a:schemeClr val="dk1"/>
                </a:solidFill>
                <a:latin typeface="Calibri"/>
                <a:ea typeface="Calibri"/>
                <a:cs typeface="Calibri"/>
                <a:sym typeface="Calibri"/>
              </a:rPr>
              <a:t>Review the minimum qualifications listed in the job posting.</a:t>
            </a:r>
            <a:endParaRPr dirty="0"/>
          </a:p>
          <a:p>
            <a:pPr marL="342900" marR="0" lvl="0" indent="-342900" algn="l" rtl="0">
              <a:spcBef>
                <a:spcPts val="0"/>
              </a:spcBef>
              <a:spcAft>
                <a:spcPts val="0"/>
              </a:spcAft>
              <a:buClr>
                <a:schemeClr val="dk1"/>
              </a:buClr>
              <a:buSzPts val="1400"/>
              <a:buFont typeface="Calibri"/>
              <a:buAutoNum type="arabicPeriod"/>
            </a:pPr>
            <a:r>
              <a:rPr lang="en-US" sz="1400" dirty="0">
                <a:solidFill>
                  <a:schemeClr val="dk1"/>
                </a:solidFill>
                <a:latin typeface="Calibri"/>
                <a:ea typeface="Calibri"/>
                <a:cs typeface="Calibri"/>
                <a:sym typeface="Calibri"/>
              </a:rPr>
              <a:t>If you do not meet them exactly, complete the </a:t>
            </a:r>
            <a:r>
              <a:rPr lang="en-US" sz="1400" b="1" u="sng" dirty="0">
                <a:solidFill>
                  <a:schemeClr val="hlink"/>
                </a:solidFill>
                <a:latin typeface="Calibri"/>
                <a:ea typeface="Calibri"/>
                <a:cs typeface="Calibri"/>
                <a:sym typeface="Calibri"/>
                <a:hlinkClick r:id="rId9"/>
              </a:rPr>
              <a:t>Equivalency Form</a:t>
            </a:r>
            <a:r>
              <a:rPr lang="en-US" sz="1400" dirty="0">
                <a:solidFill>
                  <a:schemeClr val="dk1"/>
                </a:solidFill>
                <a:latin typeface="Calibri"/>
                <a:ea typeface="Calibri"/>
                <a:cs typeface="Calibri"/>
                <a:sym typeface="Calibri"/>
              </a:rPr>
              <a:t> available in the application portal.</a:t>
            </a:r>
            <a:endParaRPr dirty="0"/>
          </a:p>
          <a:p>
            <a:pPr marL="342900" marR="0" lvl="0" indent="-342900" algn="l" rtl="0">
              <a:spcBef>
                <a:spcPts val="0"/>
              </a:spcBef>
              <a:spcAft>
                <a:spcPts val="0"/>
              </a:spcAft>
              <a:buClr>
                <a:schemeClr val="dk1"/>
              </a:buClr>
              <a:buSzPts val="1400"/>
              <a:buFont typeface="Calibri"/>
              <a:buAutoNum type="arabicPeriod"/>
            </a:pPr>
            <a:r>
              <a:rPr lang="en-US" sz="1400" dirty="0">
                <a:solidFill>
                  <a:schemeClr val="dk1"/>
                </a:solidFill>
                <a:latin typeface="Calibri"/>
                <a:ea typeface="Calibri"/>
                <a:cs typeface="Calibri"/>
                <a:sym typeface="Calibri"/>
              </a:rPr>
              <a:t>Provide detailed information about your education, work experience, training, or coursework that demonstrates you meet the required qualifications.</a:t>
            </a:r>
            <a:endParaRPr dirty="0"/>
          </a:p>
          <a:p>
            <a:pPr marL="342900" marR="0" lvl="0" indent="-342900" algn="l" rtl="0">
              <a:spcBef>
                <a:spcPts val="0"/>
              </a:spcBef>
              <a:spcAft>
                <a:spcPts val="0"/>
              </a:spcAft>
              <a:buClr>
                <a:schemeClr val="dk1"/>
              </a:buClr>
              <a:buSzPts val="1400"/>
              <a:buFont typeface="Calibri"/>
              <a:buAutoNum type="arabicPeriod"/>
            </a:pPr>
            <a:r>
              <a:rPr lang="en-US" sz="1400" dirty="0">
                <a:solidFill>
                  <a:schemeClr val="dk1"/>
                </a:solidFill>
                <a:latin typeface="Calibri"/>
                <a:ea typeface="Calibri"/>
                <a:cs typeface="Calibri"/>
                <a:sym typeface="Calibri"/>
              </a:rPr>
              <a:t>Upload any supporting documentation (such as transcripts or work experience verification) before submitting.</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4" name="Create a NeoGov profile (2)">
            <a:hlinkClick r:id="" action="ppaction://media"/>
            <a:extLst>
              <a:ext uri="{FF2B5EF4-FFF2-40B4-BE49-F238E27FC236}">
                <a16:creationId xmlns:a16="http://schemas.microsoft.com/office/drawing/2014/main" id="{5F578AB7-DAB2-7AFE-DFF8-D565ED8D532C}"/>
              </a:ext>
            </a:extLst>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736958" y="507320"/>
            <a:ext cx="4685554" cy="26356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9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txBox="1"/>
          <p:nvPr/>
        </p:nvSpPr>
        <p:spPr>
          <a:xfrm>
            <a:off x="559868" y="298830"/>
            <a:ext cx="5804146" cy="720673"/>
          </a:xfrm>
          <a:prstGeom prst="rect">
            <a:avLst/>
          </a:prstGeom>
          <a:noFill/>
          <a:ln>
            <a:noFill/>
          </a:ln>
        </p:spPr>
        <p:txBody>
          <a:bodyPr spcFirstLastPara="1" wrap="square" lIns="91425" tIns="45700" rIns="91425" bIns="45700" anchor="t" anchorCtr="0">
            <a:normAutofit fontScale="97500"/>
          </a:bodyPr>
          <a:lstStyle/>
          <a:p>
            <a:pPr marL="0" marR="0" lvl="0" indent="0" algn="l" rtl="0">
              <a:lnSpc>
                <a:spcPct val="90000"/>
              </a:lnSpc>
              <a:spcBef>
                <a:spcPts val="0"/>
              </a:spcBef>
              <a:spcAft>
                <a:spcPts val="0"/>
              </a:spcAft>
              <a:buClr>
                <a:schemeClr val="dk1"/>
              </a:buClr>
              <a:buSzPct val="100000"/>
              <a:buFont typeface="Arial"/>
              <a:buNone/>
            </a:pPr>
            <a:r>
              <a:rPr lang="en-US" sz="3200" b="1" dirty="0">
                <a:solidFill>
                  <a:schemeClr val="dk1"/>
                </a:solidFill>
                <a:latin typeface="Arial"/>
                <a:ea typeface="Arial"/>
                <a:cs typeface="Arial"/>
                <a:sym typeface="Arial"/>
              </a:rPr>
              <a:t>Screening Job Applications:</a:t>
            </a:r>
            <a:endParaRPr dirty="0"/>
          </a:p>
        </p:txBody>
      </p:sp>
      <p:sp>
        <p:nvSpPr>
          <p:cNvPr id="158" name="Google Shape;158;p8"/>
          <p:cNvSpPr txBox="1"/>
          <p:nvPr/>
        </p:nvSpPr>
        <p:spPr>
          <a:xfrm>
            <a:off x="559868" y="1067773"/>
            <a:ext cx="9099139" cy="228502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600"/>
              <a:buFont typeface="Arial"/>
              <a:buNone/>
            </a:pPr>
            <a:endParaRPr sz="1600" b="0"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600"/>
              <a:buFont typeface="Arial"/>
              <a:buNone/>
            </a:pPr>
            <a:r>
              <a:rPr lang="en-US" sz="1600" b="0" dirty="0">
                <a:solidFill>
                  <a:schemeClr val="dk1"/>
                </a:solidFill>
                <a:latin typeface="Arial"/>
                <a:ea typeface="Arial"/>
                <a:cs typeface="Arial"/>
                <a:sym typeface="Arial"/>
              </a:rPr>
              <a:t>How Applications Are Reviewed and once the posting is closed:</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b="0" dirty="0">
                <a:solidFill>
                  <a:schemeClr val="dk1"/>
                </a:solidFill>
                <a:latin typeface="Arial"/>
                <a:ea typeface="Arial"/>
                <a:cs typeface="Arial"/>
                <a:sym typeface="Arial"/>
              </a:rPr>
              <a:t>Initial Review by HR</a:t>
            </a:r>
            <a:endParaRPr dirty="0"/>
          </a:p>
          <a:p>
            <a:pPr marL="685800" marR="0" lvl="1" indent="-228600" algn="l" rtl="0">
              <a:lnSpc>
                <a:spcPct val="90000"/>
              </a:lnSpc>
              <a:spcBef>
                <a:spcPts val="50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Minimum Qualifications</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b="0" dirty="0">
                <a:solidFill>
                  <a:schemeClr val="dk1"/>
                </a:solidFill>
                <a:latin typeface="Arial"/>
                <a:ea typeface="Arial"/>
                <a:cs typeface="Arial"/>
                <a:sym typeface="Arial"/>
              </a:rPr>
              <a:t>Equivalency Review (if applicable)</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b="0" dirty="0">
                <a:solidFill>
                  <a:schemeClr val="dk1"/>
                </a:solidFill>
                <a:latin typeface="Arial"/>
                <a:ea typeface="Arial"/>
                <a:cs typeface="Arial"/>
                <a:sym typeface="Arial"/>
              </a:rPr>
              <a:t>Desired Qualifications (DQ’s)</a:t>
            </a:r>
            <a:endParaRPr dirty="0"/>
          </a:p>
        </p:txBody>
      </p:sp>
      <p:sp>
        <p:nvSpPr>
          <p:cNvPr id="159" name="Google Shape;159;p8"/>
          <p:cNvSpPr txBox="1"/>
          <p:nvPr/>
        </p:nvSpPr>
        <p:spPr>
          <a:xfrm>
            <a:off x="6038837" y="3952149"/>
            <a:ext cx="5764924"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u="sng" dirty="0">
                <a:solidFill>
                  <a:schemeClr val="dk1"/>
                </a:solidFill>
                <a:latin typeface="Calibri"/>
                <a:ea typeface="Calibri"/>
                <a:cs typeface="Calibri"/>
                <a:sym typeface="Calibri"/>
              </a:rPr>
              <a:t>Tips for a Strong Application:</a:t>
            </a:r>
            <a:endParaRPr dirty="0"/>
          </a:p>
          <a:p>
            <a:pPr marL="228600" marR="0" lvl="0" indent="-228600" algn="l" rtl="0">
              <a:spcBef>
                <a:spcPts val="0"/>
              </a:spcBef>
              <a:spcAft>
                <a:spcPts val="0"/>
              </a:spcAft>
              <a:buClr>
                <a:schemeClr val="dk1"/>
              </a:buClr>
              <a:buSzPts val="1200"/>
              <a:buFont typeface="Calibri"/>
              <a:buAutoNum type="arabicPeriod"/>
            </a:pPr>
            <a:r>
              <a:rPr lang="en-US" sz="1200" dirty="0">
                <a:solidFill>
                  <a:schemeClr val="dk1"/>
                </a:solidFill>
                <a:latin typeface="Calibri"/>
                <a:ea typeface="Calibri"/>
                <a:cs typeface="Calibri"/>
                <a:sym typeface="Calibri"/>
              </a:rPr>
              <a:t>Clearly show how you meet each minimum qualification in your resume and application responses.</a:t>
            </a:r>
            <a:endParaRPr dirty="0"/>
          </a:p>
          <a:p>
            <a:pPr marL="228600" marR="0" lvl="0" indent="-228600" algn="l" rtl="0">
              <a:spcBef>
                <a:spcPts val="0"/>
              </a:spcBef>
              <a:spcAft>
                <a:spcPts val="0"/>
              </a:spcAft>
              <a:buClr>
                <a:schemeClr val="dk1"/>
              </a:buClr>
              <a:buSzPts val="1200"/>
              <a:buFont typeface="Calibri"/>
              <a:buAutoNum type="arabicPeriod"/>
            </a:pPr>
            <a:r>
              <a:rPr lang="en-US" sz="1200" dirty="0">
                <a:solidFill>
                  <a:schemeClr val="dk1"/>
                </a:solidFill>
                <a:latin typeface="Calibri"/>
                <a:ea typeface="Calibri"/>
                <a:cs typeface="Calibri"/>
                <a:sym typeface="Calibri"/>
              </a:rPr>
              <a:t>Use specific examples to demonstrate your teaching experience, skills, and achievements that align with desired qualifications.</a:t>
            </a:r>
            <a:endParaRPr dirty="0"/>
          </a:p>
          <a:p>
            <a:pPr marL="228600" marR="0" lvl="0" indent="-228600" algn="l" rtl="0">
              <a:spcBef>
                <a:spcPts val="0"/>
              </a:spcBef>
              <a:spcAft>
                <a:spcPts val="0"/>
              </a:spcAft>
              <a:buClr>
                <a:schemeClr val="dk1"/>
              </a:buClr>
              <a:buSzPts val="1200"/>
              <a:buFont typeface="Calibri"/>
              <a:buAutoNum type="arabicPeriod"/>
            </a:pPr>
            <a:r>
              <a:rPr lang="en-US" sz="1200" dirty="0">
                <a:solidFill>
                  <a:schemeClr val="dk1"/>
                </a:solidFill>
                <a:latin typeface="Calibri"/>
                <a:ea typeface="Calibri"/>
                <a:cs typeface="Calibri"/>
                <a:sym typeface="Calibri"/>
              </a:rPr>
              <a:t>Double-check that your transcripts, letters, and any required forms are complete and uploaded before submitting.</a:t>
            </a:r>
            <a:endParaRPr dirty="0"/>
          </a:p>
          <a:p>
            <a:pPr marL="228600" marR="0" lvl="0" indent="-228600" algn="l" rtl="0">
              <a:spcBef>
                <a:spcPts val="0"/>
              </a:spcBef>
              <a:spcAft>
                <a:spcPts val="0"/>
              </a:spcAft>
              <a:buClr>
                <a:schemeClr val="dk1"/>
              </a:buClr>
              <a:buSzPts val="1200"/>
              <a:buFont typeface="Calibri"/>
              <a:buAutoNum type="arabicPeriod"/>
            </a:pPr>
            <a:r>
              <a:rPr lang="en-US" sz="1200" b="1" dirty="0">
                <a:solidFill>
                  <a:schemeClr val="dk1"/>
                </a:solidFill>
                <a:latin typeface="Calibri"/>
                <a:ea typeface="Calibri"/>
                <a:cs typeface="Calibri"/>
                <a:sym typeface="Calibri"/>
              </a:rPr>
              <a:t>Remember that incomplete applications or missing documents are screened out automatically.</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60" name="Google Shape;160;p8"/>
          <p:cNvPicPr preferRelativeResize="0"/>
          <p:nvPr/>
        </p:nvPicPr>
        <p:blipFill rotWithShape="1">
          <a:blip r:embed="rId3">
            <a:alphaModFix/>
          </a:blip>
          <a:srcRect/>
          <a:stretch/>
        </p:blipFill>
        <p:spPr>
          <a:xfrm>
            <a:off x="702689" y="3896952"/>
            <a:ext cx="4666810" cy="208652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1"/>
          <p:cNvSpPr txBox="1"/>
          <p:nvPr/>
        </p:nvSpPr>
        <p:spPr>
          <a:xfrm>
            <a:off x="396957" y="403933"/>
            <a:ext cx="5002733" cy="453633"/>
          </a:xfrm>
          <a:prstGeom prst="rect">
            <a:avLst/>
          </a:prstGeom>
          <a:noFill/>
          <a:ln>
            <a:noFill/>
          </a:ln>
        </p:spPr>
        <p:txBody>
          <a:bodyPr spcFirstLastPara="1" wrap="square" lIns="91425" tIns="45700" rIns="91425" bIns="45700" anchor="t" anchorCtr="0">
            <a:normAutofit fontScale="82500" lnSpcReduction="10000"/>
          </a:bodyPr>
          <a:lstStyle/>
          <a:p>
            <a:pPr marL="0" marR="0" lvl="0" indent="0" algn="l" rtl="0">
              <a:lnSpc>
                <a:spcPct val="90000"/>
              </a:lnSpc>
              <a:spcBef>
                <a:spcPts val="0"/>
              </a:spcBef>
              <a:spcAft>
                <a:spcPts val="0"/>
              </a:spcAft>
              <a:buClr>
                <a:schemeClr val="dk1"/>
              </a:buClr>
              <a:buSzPct val="100000"/>
              <a:buFont typeface="Arial"/>
              <a:buNone/>
            </a:pPr>
            <a:r>
              <a:rPr lang="en-US" sz="3200" b="1" dirty="0">
                <a:solidFill>
                  <a:schemeClr val="dk1"/>
                </a:solidFill>
                <a:latin typeface="Arial"/>
                <a:ea typeface="Arial"/>
                <a:cs typeface="Arial"/>
                <a:sym typeface="Arial"/>
              </a:rPr>
              <a:t>1</a:t>
            </a:r>
            <a:r>
              <a:rPr lang="en-US" sz="3200" b="1" baseline="30000" dirty="0">
                <a:solidFill>
                  <a:schemeClr val="dk1"/>
                </a:solidFill>
                <a:latin typeface="Arial"/>
                <a:ea typeface="Arial"/>
                <a:cs typeface="Arial"/>
                <a:sym typeface="Arial"/>
              </a:rPr>
              <a:t>st</a:t>
            </a:r>
            <a:r>
              <a:rPr lang="en-US" sz="3200" b="1" dirty="0">
                <a:solidFill>
                  <a:schemeClr val="dk1"/>
                </a:solidFill>
                <a:latin typeface="Arial"/>
                <a:ea typeface="Arial"/>
                <a:cs typeface="Arial"/>
                <a:sym typeface="Arial"/>
              </a:rPr>
              <a:t> and 2</a:t>
            </a:r>
            <a:r>
              <a:rPr lang="en-US" sz="3200" b="1" baseline="30000" dirty="0">
                <a:solidFill>
                  <a:schemeClr val="dk1"/>
                </a:solidFill>
                <a:latin typeface="Arial"/>
                <a:ea typeface="Arial"/>
                <a:cs typeface="Arial"/>
                <a:sym typeface="Arial"/>
              </a:rPr>
              <a:t>nd</a:t>
            </a:r>
            <a:r>
              <a:rPr lang="en-US" sz="3200" b="1" dirty="0">
                <a:solidFill>
                  <a:schemeClr val="dk1"/>
                </a:solidFill>
                <a:latin typeface="Arial"/>
                <a:ea typeface="Arial"/>
                <a:cs typeface="Arial"/>
                <a:sym typeface="Arial"/>
              </a:rPr>
              <a:t> Level Interviews:</a:t>
            </a:r>
            <a:endParaRPr dirty="0"/>
          </a:p>
        </p:txBody>
      </p:sp>
      <p:sp>
        <p:nvSpPr>
          <p:cNvPr id="167" name="Google Shape;167;p11"/>
          <p:cNvSpPr txBox="1"/>
          <p:nvPr/>
        </p:nvSpPr>
        <p:spPr>
          <a:xfrm>
            <a:off x="575634" y="948906"/>
            <a:ext cx="8032338" cy="503673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600"/>
              <a:buFont typeface="Arial"/>
              <a:buNone/>
            </a:pPr>
            <a:endParaRPr sz="1600" b="1"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800"/>
              <a:buFont typeface="Arial"/>
              <a:buNone/>
            </a:pPr>
            <a:r>
              <a:rPr lang="en-US" sz="1800" b="1" i="1" dirty="0">
                <a:solidFill>
                  <a:schemeClr val="dk1"/>
                </a:solidFill>
                <a:latin typeface="Arial"/>
                <a:ea typeface="Arial"/>
                <a:cs typeface="Arial"/>
                <a:sym typeface="Arial"/>
              </a:rPr>
              <a:t>What to Expect on the Day Of:</a:t>
            </a:r>
            <a:endParaRPr dirty="0"/>
          </a:p>
          <a:p>
            <a:pPr marL="0" marR="0" lvl="0" indent="0" algn="l" rtl="0">
              <a:lnSpc>
                <a:spcPct val="90000"/>
              </a:lnSpc>
              <a:spcBef>
                <a:spcPts val="1000"/>
              </a:spcBef>
              <a:spcAft>
                <a:spcPts val="0"/>
              </a:spcAft>
              <a:buClr>
                <a:schemeClr val="dk1"/>
              </a:buClr>
              <a:buSzPts val="1600"/>
              <a:buFont typeface="Arial"/>
              <a:buNone/>
            </a:pPr>
            <a:endParaRPr sz="1600" b="0"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600"/>
              <a:buFont typeface="Arial"/>
              <a:buNone/>
            </a:pPr>
            <a:r>
              <a:rPr lang="en-US" sz="1600" b="0" dirty="0">
                <a:solidFill>
                  <a:schemeClr val="dk1"/>
                </a:solidFill>
                <a:latin typeface="Arial"/>
                <a:ea typeface="Arial"/>
                <a:cs typeface="Arial"/>
                <a:sym typeface="Arial"/>
              </a:rPr>
              <a:t>First-Level Interview:</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b="0" dirty="0">
                <a:solidFill>
                  <a:schemeClr val="dk1"/>
                </a:solidFill>
                <a:latin typeface="Arial"/>
                <a:ea typeface="Arial"/>
                <a:cs typeface="Arial"/>
                <a:sym typeface="Arial"/>
              </a:rPr>
              <a:t>Written Exercise (if applicable)</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b="0" dirty="0">
                <a:solidFill>
                  <a:schemeClr val="dk1"/>
                </a:solidFill>
                <a:latin typeface="Arial"/>
                <a:ea typeface="Arial"/>
                <a:cs typeface="Arial"/>
                <a:sym typeface="Arial"/>
              </a:rPr>
              <a:t>Review of Interview Questions</a:t>
            </a:r>
            <a:endParaRPr sz="1600" b="0" dirty="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1600"/>
              <a:buChar char="•"/>
            </a:pPr>
            <a:r>
              <a:rPr lang="en-US" sz="1600" dirty="0">
                <a:solidFill>
                  <a:schemeClr val="dk1"/>
                </a:solidFill>
              </a:rPr>
              <a:t>Presentation (if applicable) </a:t>
            </a:r>
            <a:endParaRPr sz="1600" dirty="0">
              <a:solidFill>
                <a:schemeClr val="dk1"/>
              </a:solidFill>
            </a:endParaRPr>
          </a:p>
          <a:p>
            <a:pPr marL="228600" marR="0" lvl="0" indent="-228600" algn="l" rtl="0">
              <a:lnSpc>
                <a:spcPct val="90000"/>
              </a:lnSpc>
              <a:spcBef>
                <a:spcPts val="1000"/>
              </a:spcBef>
              <a:spcAft>
                <a:spcPts val="0"/>
              </a:spcAft>
              <a:buClr>
                <a:schemeClr val="dk1"/>
              </a:buClr>
              <a:buSzPts val="1600"/>
              <a:buChar char="•"/>
            </a:pPr>
            <a:r>
              <a:rPr lang="en-US" sz="1600" dirty="0">
                <a:solidFill>
                  <a:schemeClr val="dk1"/>
                </a:solidFill>
              </a:rPr>
              <a:t>Steps during the interview</a:t>
            </a:r>
            <a:endParaRPr sz="1600" dirty="0">
              <a:solidFill>
                <a:schemeClr val="dk1"/>
              </a:solidFill>
            </a:endParaRPr>
          </a:p>
          <a:p>
            <a:pPr marL="228600" marR="0" lvl="0" indent="-228600" algn="l" rtl="0">
              <a:lnSpc>
                <a:spcPct val="90000"/>
              </a:lnSpc>
              <a:spcBef>
                <a:spcPts val="1000"/>
              </a:spcBef>
              <a:spcAft>
                <a:spcPts val="0"/>
              </a:spcAft>
              <a:buClr>
                <a:schemeClr val="dk1"/>
              </a:buClr>
              <a:buSzPts val="1600"/>
              <a:buFont typeface="Arial"/>
              <a:buChar char="•"/>
            </a:pPr>
            <a:r>
              <a:rPr lang="en-US" sz="1600" b="0" dirty="0">
                <a:solidFill>
                  <a:schemeClr val="dk1"/>
                </a:solidFill>
                <a:latin typeface="Arial"/>
                <a:ea typeface="Arial"/>
                <a:cs typeface="Arial"/>
                <a:sym typeface="Arial"/>
              </a:rPr>
              <a:t>Hiring Committee Makeup</a:t>
            </a:r>
            <a:endParaRPr dirty="0"/>
          </a:p>
          <a:p>
            <a:pPr marL="0" marR="0" lvl="0" indent="0" algn="l" rtl="0">
              <a:lnSpc>
                <a:spcPct val="90000"/>
              </a:lnSpc>
              <a:spcBef>
                <a:spcPts val="1000"/>
              </a:spcBef>
              <a:spcAft>
                <a:spcPts val="0"/>
              </a:spcAft>
              <a:buClr>
                <a:schemeClr val="dk1"/>
              </a:buClr>
              <a:buSzPts val="1600"/>
              <a:buFont typeface="Arial"/>
              <a:buNone/>
            </a:pPr>
            <a:endParaRPr sz="1600" b="0"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600"/>
              <a:buFont typeface="Arial"/>
              <a:buNone/>
            </a:pPr>
            <a:r>
              <a:rPr lang="en-US" sz="1600" b="0" dirty="0">
                <a:solidFill>
                  <a:schemeClr val="dk1"/>
                </a:solidFill>
                <a:latin typeface="Arial"/>
                <a:ea typeface="Arial"/>
                <a:cs typeface="Arial"/>
                <a:sym typeface="Arial"/>
              </a:rPr>
              <a:t>Second-Level Interview: </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b="0" dirty="0">
                <a:solidFill>
                  <a:schemeClr val="dk1"/>
                </a:solidFill>
                <a:latin typeface="Arial"/>
                <a:ea typeface="Arial"/>
                <a:cs typeface="Arial"/>
                <a:sym typeface="Arial"/>
              </a:rPr>
              <a:t>HR Communication to the candidate</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b="0" dirty="0">
                <a:solidFill>
                  <a:schemeClr val="dk1"/>
                </a:solidFill>
                <a:latin typeface="Arial"/>
                <a:ea typeface="Arial"/>
                <a:cs typeface="Arial"/>
                <a:sym typeface="Arial"/>
              </a:rPr>
              <a:t>Committee Makeup </a:t>
            </a:r>
            <a:endParaRPr dirty="0"/>
          </a:p>
          <a:p>
            <a:pPr marL="228600" marR="0" lvl="0" indent="-228600" algn="l" rtl="0">
              <a:lnSpc>
                <a:spcPct val="90000"/>
              </a:lnSpc>
              <a:spcBef>
                <a:spcPts val="1000"/>
              </a:spcBef>
              <a:spcAft>
                <a:spcPts val="0"/>
              </a:spcAft>
              <a:buClr>
                <a:schemeClr val="dk1"/>
              </a:buClr>
              <a:buSzPts val="1600"/>
              <a:buFont typeface="Arial"/>
              <a:buChar char="•"/>
            </a:pPr>
            <a:r>
              <a:rPr lang="en-US" sz="1600" b="0" dirty="0">
                <a:solidFill>
                  <a:schemeClr val="dk1"/>
                </a:solidFill>
                <a:latin typeface="Arial"/>
                <a:ea typeface="Arial"/>
                <a:cs typeface="Arial"/>
                <a:sym typeface="Arial"/>
              </a:rPr>
              <a:t>Process</a:t>
            </a:r>
            <a:endParaRPr sz="1100" b="0"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100"/>
              <a:buFont typeface="Arial"/>
              <a:buNone/>
            </a:pPr>
            <a:endParaRPr sz="1100" b="0" dirty="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c6e17ab0-d9c7-43e4-b85d-f29d7eca34a3}" enabled="1" method="Standard" siteId="{f6bb5689-1cd5-404a-b451-f35991b30e09}" removed="0"/>
</clbl:labelList>
</file>

<file path=docProps/app.xml><?xml version="1.0" encoding="utf-8"?>
<Properties xmlns="http://schemas.openxmlformats.org/officeDocument/2006/extended-properties" xmlns:vt="http://schemas.openxmlformats.org/officeDocument/2006/docPropsVTypes">
  <TotalTime>10</TotalTime>
  <Words>1834</Words>
  <Application>Microsoft Office PowerPoint</Application>
  <PresentationFormat>Widescreen</PresentationFormat>
  <Paragraphs>202</Paragraphs>
  <Slides>15</Slides>
  <Notes>15</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Application, Interview, and Hiring Workshop </vt:lpstr>
      <vt:lpstr>Summary of training session:</vt:lpstr>
      <vt:lpstr>HR’s Recruitment Process:</vt:lpstr>
      <vt:lpstr>What we aim to achieve during recruitment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Mock interviews are available upon request on a  one-on-one basis.   Please contact your campus HR Generalist team to schedule.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Torres, Jose Felipe</dc:creator>
  <cp:lastModifiedBy>Holloway, Stacy L.</cp:lastModifiedBy>
  <cp:revision>3</cp:revision>
  <dcterms:created xsi:type="dcterms:W3CDTF">2020-08-04T18:05:47Z</dcterms:created>
  <dcterms:modified xsi:type="dcterms:W3CDTF">2025-10-30T18:56:48Z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0x010100932234E58667834399D7F917B65906C9</vt:lpwstr>
  </property>
</Properties>
</file>